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256" r:id="rId2"/>
    <p:sldId id="257" r:id="rId3"/>
    <p:sldId id="365" r:id="rId4"/>
    <p:sldId id="287" r:id="rId5"/>
    <p:sldId id="281" r:id="rId6"/>
    <p:sldId id="366" r:id="rId7"/>
    <p:sldId id="282" r:id="rId8"/>
    <p:sldId id="285" r:id="rId9"/>
    <p:sldId id="383" r:id="rId10"/>
    <p:sldId id="384" r:id="rId11"/>
    <p:sldId id="371" r:id="rId12"/>
    <p:sldId id="375" r:id="rId13"/>
    <p:sldId id="372" r:id="rId14"/>
    <p:sldId id="373" r:id="rId15"/>
    <p:sldId id="374" r:id="rId16"/>
    <p:sldId id="376" r:id="rId17"/>
    <p:sldId id="377" r:id="rId18"/>
    <p:sldId id="380" r:id="rId19"/>
    <p:sldId id="381" r:id="rId20"/>
    <p:sldId id="368" r:id="rId21"/>
    <p:sldId id="367" r:id="rId22"/>
    <p:sldId id="369" r:id="rId23"/>
    <p:sldId id="353" r:id="rId24"/>
    <p:sldId id="385" r:id="rId25"/>
    <p:sldId id="386"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83C"/>
    <a:srgbClr val="00B050"/>
    <a:srgbClr val="000000"/>
    <a:srgbClr val="003399"/>
    <a:srgbClr val="37194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44" autoAdjust="0"/>
    <p:restoredTop sz="44505" autoAdjust="0"/>
  </p:normalViewPr>
  <p:slideViewPr>
    <p:cSldViewPr snapToGrid="0">
      <p:cViewPr varScale="1">
        <p:scale>
          <a:sx n="43" d="100"/>
          <a:sy n="43" d="100"/>
        </p:scale>
        <p:origin x="2482" y="5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6608937735025862"/>
          <c:y val="0.13700386410032078"/>
          <c:w val="0.49712579766391757"/>
          <c:h val="0.72842738407699026"/>
        </c:manualLayout>
      </c:layout>
      <c:radarChart>
        <c:radarStyle val="marker"/>
        <c:varyColors val="0"/>
        <c:ser>
          <c:idx val="0"/>
          <c:order val="0"/>
          <c:tx>
            <c:strRef>
              <c:f>Sheet2!$A$4</c:f>
              <c:strCache>
                <c:ptCount val="1"/>
                <c:pt idx="0">
                  <c:v>Angel</c:v>
                </c:pt>
              </c:strCache>
            </c:strRef>
          </c:tx>
          <c:spPr>
            <a:ln w="28575" cap="rnd">
              <a:solidFill>
                <a:schemeClr val="accent1"/>
              </a:solidFill>
              <a:round/>
            </a:ln>
            <a:effectLst/>
          </c:spPr>
          <c:marker>
            <c:symbol val="none"/>
          </c:marker>
          <c:cat>
            <c:strRef>
              <c:f>Sheet2!$B$3:$F$3</c:f>
              <c:strCache>
                <c:ptCount val="5"/>
                <c:pt idx="0">
                  <c:v>Sparse Data</c:v>
                </c:pt>
                <c:pt idx="1">
                  <c:v>Model Size</c:v>
                </c:pt>
                <c:pt idx="2">
                  <c:v>Preformance</c:v>
                </c:pt>
                <c:pt idx="3">
                  <c:v>Deep Learning</c:v>
                </c:pt>
                <c:pt idx="4">
                  <c:v>EcoSystem</c:v>
                </c:pt>
              </c:strCache>
            </c:strRef>
          </c:cat>
          <c:val>
            <c:numRef>
              <c:f>Sheet2!$B$4:$F$4</c:f>
              <c:numCache>
                <c:formatCode>General</c:formatCode>
                <c:ptCount val="5"/>
                <c:pt idx="0">
                  <c:v>5</c:v>
                </c:pt>
                <c:pt idx="1">
                  <c:v>5</c:v>
                </c:pt>
                <c:pt idx="2">
                  <c:v>4</c:v>
                </c:pt>
                <c:pt idx="3">
                  <c:v>3</c:v>
                </c:pt>
                <c:pt idx="4">
                  <c:v>2</c:v>
                </c:pt>
              </c:numCache>
            </c:numRef>
          </c:val>
          <c:extLst>
            <c:ext xmlns:c16="http://schemas.microsoft.com/office/drawing/2014/chart" uri="{C3380CC4-5D6E-409C-BE32-E72D297353CC}">
              <c16:uniqueId val="{00000000-908D-4F3A-B8C4-D49DB13BCC0F}"/>
            </c:ext>
          </c:extLst>
        </c:ser>
        <c:ser>
          <c:idx val="1"/>
          <c:order val="1"/>
          <c:tx>
            <c:strRef>
              <c:f>Sheet2!$A$5</c:f>
              <c:strCache>
                <c:ptCount val="1"/>
                <c:pt idx="0">
                  <c:v>Spark</c:v>
                </c:pt>
              </c:strCache>
            </c:strRef>
          </c:tx>
          <c:spPr>
            <a:ln w="28575" cap="rnd">
              <a:solidFill>
                <a:schemeClr val="accent2"/>
              </a:solidFill>
              <a:round/>
            </a:ln>
            <a:effectLst/>
          </c:spPr>
          <c:marker>
            <c:symbol val="none"/>
          </c:marker>
          <c:cat>
            <c:strRef>
              <c:f>Sheet2!$B$3:$F$3</c:f>
              <c:strCache>
                <c:ptCount val="5"/>
                <c:pt idx="0">
                  <c:v>Sparse Data</c:v>
                </c:pt>
                <c:pt idx="1">
                  <c:v>Model Size</c:v>
                </c:pt>
                <c:pt idx="2">
                  <c:v>Preformance</c:v>
                </c:pt>
                <c:pt idx="3">
                  <c:v>Deep Learning</c:v>
                </c:pt>
                <c:pt idx="4">
                  <c:v>EcoSystem</c:v>
                </c:pt>
              </c:strCache>
            </c:strRef>
          </c:cat>
          <c:val>
            <c:numRef>
              <c:f>Sheet2!$B$5:$F$5</c:f>
              <c:numCache>
                <c:formatCode>General</c:formatCode>
                <c:ptCount val="5"/>
                <c:pt idx="0">
                  <c:v>3</c:v>
                </c:pt>
                <c:pt idx="1">
                  <c:v>3</c:v>
                </c:pt>
                <c:pt idx="2">
                  <c:v>4</c:v>
                </c:pt>
                <c:pt idx="3">
                  <c:v>2</c:v>
                </c:pt>
                <c:pt idx="4">
                  <c:v>4</c:v>
                </c:pt>
              </c:numCache>
            </c:numRef>
          </c:val>
          <c:extLst>
            <c:ext xmlns:c16="http://schemas.microsoft.com/office/drawing/2014/chart" uri="{C3380CC4-5D6E-409C-BE32-E72D297353CC}">
              <c16:uniqueId val="{00000001-908D-4F3A-B8C4-D49DB13BCC0F}"/>
            </c:ext>
          </c:extLst>
        </c:ser>
        <c:ser>
          <c:idx val="2"/>
          <c:order val="2"/>
          <c:tx>
            <c:strRef>
              <c:f>Sheet2!$A$6</c:f>
              <c:strCache>
                <c:ptCount val="1"/>
                <c:pt idx="0">
                  <c:v>TensorFlow</c:v>
                </c:pt>
              </c:strCache>
            </c:strRef>
          </c:tx>
          <c:spPr>
            <a:ln w="28575" cap="rnd">
              <a:solidFill>
                <a:schemeClr val="accent3"/>
              </a:solidFill>
              <a:round/>
            </a:ln>
            <a:effectLst/>
          </c:spPr>
          <c:marker>
            <c:symbol val="none"/>
          </c:marker>
          <c:cat>
            <c:strRef>
              <c:f>Sheet2!$B$3:$F$3</c:f>
              <c:strCache>
                <c:ptCount val="5"/>
                <c:pt idx="0">
                  <c:v>Sparse Data</c:v>
                </c:pt>
                <c:pt idx="1">
                  <c:v>Model Size</c:v>
                </c:pt>
                <c:pt idx="2">
                  <c:v>Preformance</c:v>
                </c:pt>
                <c:pt idx="3">
                  <c:v>Deep Learning</c:v>
                </c:pt>
                <c:pt idx="4">
                  <c:v>EcoSystem</c:v>
                </c:pt>
              </c:strCache>
            </c:strRef>
          </c:cat>
          <c:val>
            <c:numRef>
              <c:f>Sheet2!$B$6:$F$6</c:f>
              <c:numCache>
                <c:formatCode>General</c:formatCode>
                <c:ptCount val="5"/>
                <c:pt idx="0">
                  <c:v>3</c:v>
                </c:pt>
                <c:pt idx="1">
                  <c:v>3</c:v>
                </c:pt>
                <c:pt idx="2">
                  <c:v>4</c:v>
                </c:pt>
                <c:pt idx="3">
                  <c:v>5</c:v>
                </c:pt>
                <c:pt idx="4">
                  <c:v>5</c:v>
                </c:pt>
              </c:numCache>
            </c:numRef>
          </c:val>
          <c:extLst>
            <c:ext xmlns:c16="http://schemas.microsoft.com/office/drawing/2014/chart" uri="{C3380CC4-5D6E-409C-BE32-E72D297353CC}">
              <c16:uniqueId val="{00000002-908D-4F3A-B8C4-D49DB13BCC0F}"/>
            </c:ext>
          </c:extLst>
        </c:ser>
        <c:ser>
          <c:idx val="3"/>
          <c:order val="3"/>
          <c:tx>
            <c:strRef>
              <c:f>Sheet2!$A$7</c:f>
              <c:strCache>
                <c:ptCount val="1"/>
                <c:pt idx="0">
                  <c:v>PyTorch</c:v>
                </c:pt>
              </c:strCache>
            </c:strRef>
          </c:tx>
          <c:spPr>
            <a:ln w="28575" cap="rnd">
              <a:solidFill>
                <a:schemeClr val="accent4"/>
              </a:solidFill>
              <a:round/>
            </a:ln>
            <a:effectLst/>
          </c:spPr>
          <c:marker>
            <c:symbol val="none"/>
          </c:marker>
          <c:cat>
            <c:strRef>
              <c:f>Sheet2!$B$3:$F$3</c:f>
              <c:strCache>
                <c:ptCount val="5"/>
                <c:pt idx="0">
                  <c:v>Sparse Data</c:v>
                </c:pt>
                <c:pt idx="1">
                  <c:v>Model Size</c:v>
                </c:pt>
                <c:pt idx="2">
                  <c:v>Preformance</c:v>
                </c:pt>
                <c:pt idx="3">
                  <c:v>Deep Learning</c:v>
                </c:pt>
                <c:pt idx="4">
                  <c:v>EcoSystem</c:v>
                </c:pt>
              </c:strCache>
            </c:strRef>
          </c:cat>
          <c:val>
            <c:numRef>
              <c:f>Sheet2!$B$7:$F$7</c:f>
              <c:numCache>
                <c:formatCode>General</c:formatCode>
                <c:ptCount val="5"/>
                <c:pt idx="0">
                  <c:v>3</c:v>
                </c:pt>
                <c:pt idx="1">
                  <c:v>3</c:v>
                </c:pt>
                <c:pt idx="2">
                  <c:v>5</c:v>
                </c:pt>
                <c:pt idx="3">
                  <c:v>5</c:v>
                </c:pt>
                <c:pt idx="4">
                  <c:v>4</c:v>
                </c:pt>
              </c:numCache>
            </c:numRef>
          </c:val>
          <c:extLst>
            <c:ext xmlns:c16="http://schemas.microsoft.com/office/drawing/2014/chart" uri="{C3380CC4-5D6E-409C-BE32-E72D297353CC}">
              <c16:uniqueId val="{00000003-908D-4F3A-B8C4-D49DB13BCC0F}"/>
            </c:ext>
          </c:extLst>
        </c:ser>
        <c:dLbls>
          <c:showLegendKey val="0"/>
          <c:showVal val="0"/>
          <c:showCatName val="0"/>
          <c:showSerName val="0"/>
          <c:showPercent val="0"/>
          <c:showBubbleSize val="0"/>
        </c:dLbls>
        <c:axId val="249527664"/>
        <c:axId val="249529744"/>
      </c:radarChart>
      <c:catAx>
        <c:axId val="2495276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zh-CN"/>
          </a:p>
        </c:txPr>
        <c:crossAx val="249529744"/>
        <c:crosses val="autoZero"/>
        <c:auto val="1"/>
        <c:lblAlgn val="ctr"/>
        <c:lblOffset val="100"/>
        <c:noMultiLvlLbl val="0"/>
      </c:catAx>
      <c:valAx>
        <c:axId val="249529744"/>
        <c:scaling>
          <c:orientation val="minMax"/>
        </c:scaling>
        <c:delete val="1"/>
        <c:axPos val="l"/>
        <c:majorGridlines>
          <c:spPr>
            <a:ln w="9525" cap="flat" cmpd="sng" algn="ctr">
              <a:solidFill>
                <a:schemeClr val="accent1">
                  <a:alpha val="20000"/>
                </a:schemeClr>
              </a:solidFill>
              <a:prstDash val="sysDot"/>
              <a:round/>
            </a:ln>
            <a:effectLst/>
          </c:spPr>
        </c:majorGridlines>
        <c:numFmt formatCode="General" sourceLinked="1"/>
        <c:majorTickMark val="none"/>
        <c:minorTickMark val="none"/>
        <c:tickLblPos val="nextTo"/>
        <c:crossAx val="249527664"/>
        <c:crosses val="autoZero"/>
        <c:crossBetween val="between"/>
      </c:valAx>
      <c:spPr>
        <a:noFill/>
        <a:ln>
          <a:noFill/>
        </a:ln>
        <a:effectLst/>
      </c:spPr>
    </c:plotArea>
    <c:legend>
      <c:legendPos val="t"/>
      <c:layout>
        <c:manualLayout>
          <c:xMode val="edge"/>
          <c:yMode val="edge"/>
          <c:x val="8.4391166143809843E-2"/>
          <c:y val="0.8842592592592593"/>
          <c:w val="0.87339247501714001"/>
          <c:h val="7.8125546806649182E-2"/>
        </c:manualLayout>
      </c:layout>
      <c:overlay val="0"/>
      <c:spPr>
        <a:noFill/>
        <a:ln>
          <a:noFill/>
        </a:ln>
        <a:effectLst/>
      </c:spPr>
      <c:txPr>
        <a:bodyPr rot="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Sheet1!$F$3</c:f>
              <c:strCache>
                <c:ptCount val="1"/>
                <c:pt idx="0">
                  <c:v>total</c:v>
                </c:pt>
              </c:strCache>
            </c:strRef>
          </c:tx>
          <c:spPr>
            <a:ln w="28575" cap="rnd">
              <a:solidFill>
                <a:schemeClr val="accent1"/>
              </a:solidFill>
              <a:round/>
            </a:ln>
            <a:effectLst/>
          </c:spPr>
          <c:marker>
            <c:symbol val="circle"/>
            <c:size val="5"/>
            <c:spPr>
              <a:solidFill>
                <a:schemeClr val="accent1"/>
              </a:solidFill>
              <a:ln w="9525">
                <a:solidFill>
                  <a:schemeClr val="accent1"/>
                </a:solidFill>
              </a:ln>
              <a:effectLst/>
            </c:spPr>
          </c:marker>
          <c:cat>
            <c:numRef>
              <c:f>Sheet1!$E$4:$E$15</c:f>
              <c:numCache>
                <c:formatCode>mmm\-yy</c:formatCode>
                <c:ptCount val="12"/>
                <c:pt idx="0">
                  <c:v>335446</c:v>
                </c:pt>
                <c:pt idx="1">
                  <c:v>335476</c:v>
                </c:pt>
                <c:pt idx="2">
                  <c:v>335507</c:v>
                </c:pt>
                <c:pt idx="3">
                  <c:v>335538</c:v>
                </c:pt>
                <c:pt idx="4">
                  <c:v>335568</c:v>
                </c:pt>
                <c:pt idx="5">
                  <c:v>335599</c:v>
                </c:pt>
                <c:pt idx="6">
                  <c:v>335629</c:v>
                </c:pt>
                <c:pt idx="7">
                  <c:v>335660</c:v>
                </c:pt>
                <c:pt idx="8">
                  <c:v>335691</c:v>
                </c:pt>
                <c:pt idx="9">
                  <c:v>335719</c:v>
                </c:pt>
                <c:pt idx="10">
                  <c:v>335750</c:v>
                </c:pt>
                <c:pt idx="11">
                  <c:v>335780</c:v>
                </c:pt>
              </c:numCache>
            </c:numRef>
          </c:cat>
          <c:val>
            <c:numRef>
              <c:f>Sheet1!$F$4:$F$15</c:f>
              <c:numCache>
                <c:formatCode>General</c:formatCode>
                <c:ptCount val="12"/>
                <c:pt idx="0">
                  <c:v>942</c:v>
                </c:pt>
                <c:pt idx="1">
                  <c:v>1111</c:v>
                </c:pt>
                <c:pt idx="2">
                  <c:v>1315</c:v>
                </c:pt>
                <c:pt idx="3">
                  <c:v>1410</c:v>
                </c:pt>
                <c:pt idx="4">
                  <c:v>1485</c:v>
                </c:pt>
                <c:pt idx="5">
                  <c:v>1680</c:v>
                </c:pt>
                <c:pt idx="6">
                  <c:v>1863</c:v>
                </c:pt>
                <c:pt idx="7">
                  <c:v>1926</c:v>
                </c:pt>
                <c:pt idx="8">
                  <c:v>1994</c:v>
                </c:pt>
                <c:pt idx="9">
                  <c:v>2130</c:v>
                </c:pt>
                <c:pt idx="10">
                  <c:v>2307</c:v>
                </c:pt>
                <c:pt idx="11">
                  <c:v>2479</c:v>
                </c:pt>
              </c:numCache>
            </c:numRef>
          </c:val>
          <c:smooth val="0"/>
          <c:extLst>
            <c:ext xmlns:c16="http://schemas.microsoft.com/office/drawing/2014/chart" uri="{C3380CC4-5D6E-409C-BE32-E72D297353CC}">
              <c16:uniqueId val="{00000000-BB36-416A-86DC-50F2DE82A113}"/>
            </c:ext>
          </c:extLst>
        </c:ser>
        <c:ser>
          <c:idx val="1"/>
          <c:order val="1"/>
          <c:tx>
            <c:strRef>
              <c:f>Sheet1!$G$3</c:f>
              <c:strCache>
                <c:ptCount val="1"/>
                <c:pt idx="0">
                  <c:v>angel</c:v>
                </c:pt>
              </c:strCache>
            </c:strRef>
          </c:tx>
          <c:spPr>
            <a:ln w="28575" cap="rnd">
              <a:solidFill>
                <a:schemeClr val="bg2">
                  <a:lumMod val="50000"/>
                </a:schemeClr>
              </a:solidFill>
              <a:round/>
            </a:ln>
            <a:effectLst/>
          </c:spPr>
          <c:marker>
            <c:symbol val="circle"/>
            <c:size val="5"/>
            <c:spPr>
              <a:solidFill>
                <a:schemeClr val="bg2">
                  <a:lumMod val="90000"/>
                </a:schemeClr>
              </a:solidFill>
              <a:ln w="9525">
                <a:solidFill>
                  <a:schemeClr val="bg2">
                    <a:lumMod val="50000"/>
                  </a:schemeClr>
                </a:solidFill>
              </a:ln>
              <a:effectLst/>
            </c:spPr>
          </c:marker>
          <c:cat>
            <c:numRef>
              <c:f>Sheet1!$E$4:$E$15</c:f>
              <c:numCache>
                <c:formatCode>mmm\-yy</c:formatCode>
                <c:ptCount val="12"/>
                <c:pt idx="0">
                  <c:v>335446</c:v>
                </c:pt>
                <c:pt idx="1">
                  <c:v>335476</c:v>
                </c:pt>
                <c:pt idx="2">
                  <c:v>335507</c:v>
                </c:pt>
                <c:pt idx="3">
                  <c:v>335538</c:v>
                </c:pt>
                <c:pt idx="4">
                  <c:v>335568</c:v>
                </c:pt>
                <c:pt idx="5">
                  <c:v>335599</c:v>
                </c:pt>
                <c:pt idx="6">
                  <c:v>335629</c:v>
                </c:pt>
                <c:pt idx="7">
                  <c:v>335660</c:v>
                </c:pt>
                <c:pt idx="8">
                  <c:v>335691</c:v>
                </c:pt>
                <c:pt idx="9">
                  <c:v>335719</c:v>
                </c:pt>
                <c:pt idx="10">
                  <c:v>335750</c:v>
                </c:pt>
                <c:pt idx="11">
                  <c:v>335780</c:v>
                </c:pt>
              </c:numCache>
            </c:numRef>
          </c:cat>
          <c:val>
            <c:numRef>
              <c:f>Sheet1!$G$4:$G$15</c:f>
              <c:numCache>
                <c:formatCode>General</c:formatCode>
                <c:ptCount val="12"/>
                <c:pt idx="0">
                  <c:v>821</c:v>
                </c:pt>
                <c:pt idx="1">
                  <c:v>911</c:v>
                </c:pt>
                <c:pt idx="2">
                  <c:v>972</c:v>
                </c:pt>
                <c:pt idx="3">
                  <c:v>993</c:v>
                </c:pt>
                <c:pt idx="4">
                  <c:v>1034</c:v>
                </c:pt>
                <c:pt idx="5">
                  <c:v>1131</c:v>
                </c:pt>
                <c:pt idx="6">
                  <c:v>1187</c:v>
                </c:pt>
                <c:pt idx="7">
                  <c:v>1191</c:v>
                </c:pt>
                <c:pt idx="8">
                  <c:v>1222</c:v>
                </c:pt>
                <c:pt idx="9">
                  <c:v>1264</c:v>
                </c:pt>
                <c:pt idx="10">
                  <c:v>1280</c:v>
                </c:pt>
                <c:pt idx="11">
                  <c:v>1303</c:v>
                </c:pt>
              </c:numCache>
            </c:numRef>
          </c:val>
          <c:smooth val="0"/>
          <c:extLst>
            <c:ext xmlns:c16="http://schemas.microsoft.com/office/drawing/2014/chart" uri="{C3380CC4-5D6E-409C-BE32-E72D297353CC}">
              <c16:uniqueId val="{00000001-BB36-416A-86DC-50F2DE82A113}"/>
            </c:ext>
          </c:extLst>
        </c:ser>
        <c:ser>
          <c:idx val="2"/>
          <c:order val="2"/>
          <c:tx>
            <c:strRef>
              <c:f>Sheet1!$H$3</c:f>
              <c:strCache>
                <c:ptCount val="1"/>
                <c:pt idx="0">
                  <c:v>spark on angel</c:v>
                </c:pt>
              </c:strCache>
            </c:strRef>
          </c:tx>
          <c:spPr>
            <a:ln w="28575" cap="rnd">
              <a:solidFill>
                <a:srgbClr val="FFC000"/>
              </a:solidFill>
              <a:round/>
            </a:ln>
            <a:effectLst/>
          </c:spPr>
          <c:marker>
            <c:symbol val="circle"/>
            <c:size val="5"/>
            <c:spPr>
              <a:solidFill>
                <a:srgbClr val="FFC000"/>
              </a:solidFill>
              <a:ln w="9525">
                <a:solidFill>
                  <a:srgbClr val="FFC000"/>
                </a:solidFill>
              </a:ln>
              <a:effectLst/>
            </c:spPr>
          </c:marker>
          <c:cat>
            <c:numRef>
              <c:f>Sheet1!$E$4:$E$15</c:f>
              <c:numCache>
                <c:formatCode>mmm\-yy</c:formatCode>
                <c:ptCount val="12"/>
                <c:pt idx="0">
                  <c:v>335446</c:v>
                </c:pt>
                <c:pt idx="1">
                  <c:v>335476</c:v>
                </c:pt>
                <c:pt idx="2">
                  <c:v>335507</c:v>
                </c:pt>
                <c:pt idx="3">
                  <c:v>335538</c:v>
                </c:pt>
                <c:pt idx="4">
                  <c:v>335568</c:v>
                </c:pt>
                <c:pt idx="5">
                  <c:v>335599</c:v>
                </c:pt>
                <c:pt idx="6">
                  <c:v>335629</c:v>
                </c:pt>
                <c:pt idx="7">
                  <c:v>335660</c:v>
                </c:pt>
                <c:pt idx="8">
                  <c:v>335691</c:v>
                </c:pt>
                <c:pt idx="9">
                  <c:v>335719</c:v>
                </c:pt>
                <c:pt idx="10">
                  <c:v>335750</c:v>
                </c:pt>
                <c:pt idx="11">
                  <c:v>335780</c:v>
                </c:pt>
              </c:numCache>
            </c:numRef>
          </c:cat>
          <c:val>
            <c:numRef>
              <c:f>Sheet1!$H$4:$H$15</c:f>
              <c:numCache>
                <c:formatCode>General</c:formatCode>
                <c:ptCount val="12"/>
                <c:pt idx="0">
                  <c:v>121</c:v>
                </c:pt>
                <c:pt idx="1">
                  <c:v>200</c:v>
                </c:pt>
                <c:pt idx="2">
                  <c:v>343</c:v>
                </c:pt>
                <c:pt idx="3">
                  <c:v>417</c:v>
                </c:pt>
                <c:pt idx="4">
                  <c:v>451</c:v>
                </c:pt>
                <c:pt idx="5">
                  <c:v>549</c:v>
                </c:pt>
                <c:pt idx="6">
                  <c:v>676</c:v>
                </c:pt>
                <c:pt idx="7">
                  <c:v>735</c:v>
                </c:pt>
                <c:pt idx="8">
                  <c:v>772</c:v>
                </c:pt>
                <c:pt idx="9">
                  <c:v>866</c:v>
                </c:pt>
                <c:pt idx="10">
                  <c:v>1027</c:v>
                </c:pt>
                <c:pt idx="11">
                  <c:v>1176</c:v>
                </c:pt>
              </c:numCache>
            </c:numRef>
          </c:val>
          <c:smooth val="0"/>
          <c:extLst>
            <c:ext xmlns:c16="http://schemas.microsoft.com/office/drawing/2014/chart" uri="{C3380CC4-5D6E-409C-BE32-E72D297353CC}">
              <c16:uniqueId val="{00000002-BB36-416A-86DC-50F2DE82A113}"/>
            </c:ext>
          </c:extLst>
        </c:ser>
        <c:dLbls>
          <c:showLegendKey val="0"/>
          <c:showVal val="0"/>
          <c:showCatName val="0"/>
          <c:showSerName val="0"/>
          <c:showPercent val="0"/>
          <c:showBubbleSize val="0"/>
        </c:dLbls>
        <c:marker val="1"/>
        <c:smooth val="0"/>
        <c:axId val="569243560"/>
        <c:axId val="569241920"/>
      </c:lineChart>
      <c:dateAx>
        <c:axId val="569243560"/>
        <c:scaling>
          <c:orientation val="minMax"/>
        </c:scaling>
        <c:delete val="0"/>
        <c:axPos val="b"/>
        <c:numFmt formatCode="mmm\-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crossAx val="569241920"/>
        <c:crosses val="autoZero"/>
        <c:auto val="1"/>
        <c:lblOffset val="100"/>
        <c:baseTimeUnit val="months"/>
      </c:dateAx>
      <c:valAx>
        <c:axId val="569241920"/>
        <c:scaling>
          <c:orientation val="minMax"/>
        </c:scaling>
        <c:delete val="0"/>
        <c:axPos val="l"/>
        <c:majorGridlines>
          <c:spPr>
            <a:ln w="9525" cap="flat" cmpd="sng" algn="ctr">
              <a:solidFill>
                <a:schemeClr val="accent1">
                  <a:alpha val="2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crossAx val="569243560"/>
        <c:crosses val="autoZero"/>
        <c:crossBetween val="between"/>
        <c:majorUnit val="1000"/>
        <c:minorUnit val="500"/>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legend>
    <c:plotVisOnly val="1"/>
    <c:dispBlanksAs val="gap"/>
    <c:showDLblsOverMax val="0"/>
  </c:chart>
  <c:spPr>
    <a:noFill/>
    <a:ln w="15875">
      <a:solidFill>
        <a:schemeClr val="accent1"/>
      </a:solid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r>
              <a:rPr lang="en-US" altLang="zh-CN" sz="1600" b="1" dirty="0">
                <a:solidFill>
                  <a:schemeClr val="bg1"/>
                </a:solidFill>
              </a:rPr>
              <a:t>Algorithms</a:t>
            </a:r>
            <a:endParaRPr lang="zh-CN" altLang="en-US" sz="1600" b="1" dirty="0">
              <a:solidFill>
                <a:schemeClr val="bg1"/>
              </a:solidFill>
            </a:endParaRPr>
          </a:p>
        </c:rich>
      </c:tx>
      <c:overlay val="0"/>
      <c:spPr>
        <a:noFill/>
        <a:ln>
          <a:noFill/>
        </a:ln>
        <a:effectLst/>
      </c:spPr>
      <c:txPr>
        <a:bodyPr rot="0" spcFirstLastPara="1" vertOverflow="ellipsis" vert="horz" wrap="square" anchor="ctr" anchorCtr="1"/>
        <a:lstStyle/>
        <a:p>
          <a:pPr>
            <a:defRPr sz="1600" b="1" i="0" u="none" strike="noStrike" kern="1200" spc="0" baseline="0">
              <a:solidFill>
                <a:schemeClr val="bg1"/>
              </a:solidFill>
              <a:latin typeface="+mn-lt"/>
              <a:ea typeface="+mn-ea"/>
              <a:cs typeface="+mn-cs"/>
            </a:defRPr>
          </a:pPr>
          <a:endParaRPr lang="zh-CN"/>
        </a:p>
      </c:txPr>
    </c:title>
    <c:autoTitleDeleted val="0"/>
    <c:plotArea>
      <c:layout/>
      <c:barChart>
        <c:barDir val="col"/>
        <c:grouping val="stacked"/>
        <c:varyColors val="0"/>
        <c:ser>
          <c:idx val="0"/>
          <c:order val="0"/>
          <c:tx>
            <c:strRef>
              <c:f>Sheet1!$A$4</c:f>
              <c:strCache>
                <c:ptCount val="1"/>
                <c:pt idx="0">
                  <c:v>Common</c:v>
                </c:pt>
              </c:strCache>
            </c:strRef>
          </c:tx>
          <c:spPr>
            <a:solidFill>
              <a:schemeClr val="accent1"/>
            </a:solidFill>
            <a:ln>
              <a:noFill/>
            </a:ln>
            <a:effectLst/>
          </c:spPr>
          <c:invertIfNegative val="0"/>
          <c:dLbls>
            <c:dLbl>
              <c:idx val="2"/>
              <c:delete val="1"/>
              <c:extLst>
                <c:ext xmlns:c15="http://schemas.microsoft.com/office/drawing/2012/chart" uri="{CE6537A1-D6FC-4f65-9D91-7224C49458BB}"/>
                <c:ext xmlns:c16="http://schemas.microsoft.com/office/drawing/2014/chart" uri="{C3380CC4-5D6E-409C-BE32-E72D297353CC}">
                  <c16:uniqueId val="{00000006-5853-45C7-931C-595FC25E6874}"/>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Sheet1!$B$3:$E$3</c:f>
              <c:strCache>
                <c:ptCount val="4"/>
                <c:pt idx="0">
                  <c:v>Classification &amp; Regression</c:v>
                </c:pt>
                <c:pt idx="1">
                  <c:v>Clustering</c:v>
                </c:pt>
                <c:pt idx="2">
                  <c:v>FPM</c:v>
                </c:pt>
                <c:pt idx="3">
                  <c:v>Other</c:v>
                </c:pt>
              </c:strCache>
            </c:strRef>
          </c:cat>
          <c:val>
            <c:numRef>
              <c:f>Sheet1!$B$4:$E$4</c:f>
              <c:numCache>
                <c:formatCode>General</c:formatCode>
                <c:ptCount val="4"/>
                <c:pt idx="0">
                  <c:v>6</c:v>
                </c:pt>
                <c:pt idx="1">
                  <c:v>2</c:v>
                </c:pt>
                <c:pt idx="2">
                  <c:v>0</c:v>
                </c:pt>
                <c:pt idx="3">
                  <c:v>1</c:v>
                </c:pt>
              </c:numCache>
            </c:numRef>
          </c:val>
          <c:extLst>
            <c:ext xmlns:c16="http://schemas.microsoft.com/office/drawing/2014/chart" uri="{C3380CC4-5D6E-409C-BE32-E72D297353CC}">
              <c16:uniqueId val="{00000000-5853-45C7-931C-595FC25E6874}"/>
            </c:ext>
          </c:extLst>
        </c:ser>
        <c:ser>
          <c:idx val="1"/>
          <c:order val="1"/>
          <c:tx>
            <c:strRef>
              <c:f>Sheet1!$A$5</c:f>
              <c:strCache>
                <c:ptCount val="1"/>
                <c:pt idx="0">
                  <c:v>Spark</c:v>
                </c:pt>
              </c:strCache>
            </c:strRef>
          </c:tx>
          <c:spPr>
            <a:solidFill>
              <a:schemeClr val="accent2"/>
            </a:solidFill>
            <a:ln>
              <a:noFill/>
            </a:ln>
            <a:effectLst/>
          </c:spPr>
          <c:invertIfNegative val="0"/>
          <c:dLbls>
            <c:dLbl>
              <c:idx val="3"/>
              <c:delete val="1"/>
              <c:extLst>
                <c:ext xmlns:c15="http://schemas.microsoft.com/office/drawing/2012/chart" uri="{CE6537A1-D6FC-4f65-9D91-7224C49458BB}"/>
                <c:ext xmlns:c16="http://schemas.microsoft.com/office/drawing/2014/chart" uri="{C3380CC4-5D6E-409C-BE32-E72D297353CC}">
                  <c16:uniqueId val="{00000005-5853-45C7-931C-595FC25E6874}"/>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Sheet1!$B$3:$E$3</c:f>
              <c:strCache>
                <c:ptCount val="4"/>
                <c:pt idx="0">
                  <c:v>Classification &amp; Regression</c:v>
                </c:pt>
                <c:pt idx="1">
                  <c:v>Clustering</c:v>
                </c:pt>
                <c:pt idx="2">
                  <c:v>FPM</c:v>
                </c:pt>
                <c:pt idx="3">
                  <c:v>Other</c:v>
                </c:pt>
              </c:strCache>
            </c:strRef>
          </c:cat>
          <c:val>
            <c:numRef>
              <c:f>Sheet1!$B$5:$E$5</c:f>
              <c:numCache>
                <c:formatCode>General</c:formatCode>
                <c:ptCount val="4"/>
                <c:pt idx="0">
                  <c:v>4</c:v>
                </c:pt>
                <c:pt idx="1">
                  <c:v>4</c:v>
                </c:pt>
                <c:pt idx="2">
                  <c:v>2</c:v>
                </c:pt>
                <c:pt idx="3">
                  <c:v>0</c:v>
                </c:pt>
              </c:numCache>
            </c:numRef>
          </c:val>
          <c:extLst>
            <c:ext xmlns:c16="http://schemas.microsoft.com/office/drawing/2014/chart" uri="{C3380CC4-5D6E-409C-BE32-E72D297353CC}">
              <c16:uniqueId val="{00000001-5853-45C7-931C-595FC25E6874}"/>
            </c:ext>
          </c:extLst>
        </c:ser>
        <c:ser>
          <c:idx val="2"/>
          <c:order val="2"/>
          <c:tx>
            <c:strRef>
              <c:f>Sheet1!$A$6</c:f>
              <c:strCache>
                <c:ptCount val="1"/>
                <c:pt idx="0">
                  <c:v>Angel</c:v>
                </c:pt>
              </c:strCache>
            </c:strRef>
          </c:tx>
          <c:spPr>
            <a:solidFill>
              <a:schemeClr val="accent3"/>
            </a:solidFill>
            <a:ln>
              <a:noFill/>
            </a:ln>
            <a:effectLst/>
          </c:spPr>
          <c:invertIfNegative val="0"/>
          <c:dLbls>
            <c:dLbl>
              <c:idx val="1"/>
              <c:delete val="1"/>
              <c:extLst>
                <c:ext xmlns:c15="http://schemas.microsoft.com/office/drawing/2012/chart" uri="{CE6537A1-D6FC-4f65-9D91-7224C49458BB}"/>
                <c:ext xmlns:c16="http://schemas.microsoft.com/office/drawing/2014/chart" uri="{C3380CC4-5D6E-409C-BE32-E72D297353CC}">
                  <c16:uniqueId val="{00000003-5853-45C7-931C-595FC25E6874}"/>
                </c:ext>
              </c:extLst>
            </c:dLbl>
            <c:dLbl>
              <c:idx val="2"/>
              <c:delete val="1"/>
              <c:extLst>
                <c:ext xmlns:c15="http://schemas.microsoft.com/office/drawing/2012/chart" uri="{CE6537A1-D6FC-4f65-9D91-7224C49458BB}"/>
                <c:ext xmlns:c16="http://schemas.microsoft.com/office/drawing/2014/chart" uri="{C3380CC4-5D6E-409C-BE32-E72D297353CC}">
                  <c16:uniqueId val="{00000004-5853-45C7-931C-595FC25E6874}"/>
                </c:ext>
              </c:extLst>
            </c:dLbl>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Sheet1!$B$3:$E$3</c:f>
              <c:strCache>
                <c:ptCount val="4"/>
                <c:pt idx="0">
                  <c:v>Classification &amp; Regression</c:v>
                </c:pt>
                <c:pt idx="1">
                  <c:v>Clustering</c:v>
                </c:pt>
                <c:pt idx="2">
                  <c:v>FPM</c:v>
                </c:pt>
                <c:pt idx="3">
                  <c:v>Other</c:v>
                </c:pt>
              </c:strCache>
            </c:strRef>
          </c:cat>
          <c:val>
            <c:numRef>
              <c:f>Sheet1!$B$6:$E$6</c:f>
              <c:numCache>
                <c:formatCode>General</c:formatCode>
                <c:ptCount val="4"/>
                <c:pt idx="0">
                  <c:v>9</c:v>
                </c:pt>
                <c:pt idx="1">
                  <c:v>0</c:v>
                </c:pt>
                <c:pt idx="2">
                  <c:v>0</c:v>
                </c:pt>
                <c:pt idx="3">
                  <c:v>3</c:v>
                </c:pt>
              </c:numCache>
            </c:numRef>
          </c:val>
          <c:extLst>
            <c:ext xmlns:c16="http://schemas.microsoft.com/office/drawing/2014/chart" uri="{C3380CC4-5D6E-409C-BE32-E72D297353CC}">
              <c16:uniqueId val="{00000002-5853-45C7-931C-595FC25E6874}"/>
            </c:ext>
          </c:extLst>
        </c:ser>
        <c:dLbls>
          <c:showLegendKey val="0"/>
          <c:showVal val="0"/>
          <c:showCatName val="0"/>
          <c:showSerName val="0"/>
          <c:showPercent val="0"/>
          <c:showBubbleSize val="0"/>
        </c:dLbls>
        <c:gapWidth val="150"/>
        <c:overlap val="100"/>
        <c:axId val="251778080"/>
        <c:axId val="251776832"/>
      </c:barChart>
      <c:catAx>
        <c:axId val="25177808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1" i="0" u="none" strike="noStrike" kern="1200" baseline="0">
                <a:solidFill>
                  <a:schemeClr val="bg1"/>
                </a:solidFill>
                <a:latin typeface="+mn-lt"/>
                <a:ea typeface="+mn-ea"/>
                <a:cs typeface="+mn-cs"/>
              </a:defRPr>
            </a:pPr>
            <a:endParaRPr lang="zh-CN"/>
          </a:p>
        </c:txPr>
        <c:crossAx val="251776832"/>
        <c:crosses val="autoZero"/>
        <c:auto val="1"/>
        <c:lblAlgn val="ctr"/>
        <c:lblOffset val="100"/>
        <c:noMultiLvlLbl val="0"/>
      </c:catAx>
      <c:valAx>
        <c:axId val="251776832"/>
        <c:scaling>
          <c:orientation val="minMax"/>
        </c:scaling>
        <c:delete val="0"/>
        <c:axPos val="l"/>
        <c:majorGridlines>
          <c:spPr>
            <a:ln w="9525" cap="flat" cmpd="sng" algn="ctr">
              <a:solidFill>
                <a:schemeClr val="accent1">
                  <a:alpha val="2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zh-CN"/>
          </a:p>
        </c:txPr>
        <c:crossAx val="251778080"/>
        <c:crosses val="autoZero"/>
        <c:crossBetween val="between"/>
        <c:majorUnit val="5"/>
        <c:minorUnit val="1"/>
      </c:valAx>
      <c:spPr>
        <a:noFill/>
        <a:ln>
          <a:noFill/>
        </a:ln>
        <a:effectLst/>
      </c:spPr>
    </c:plotArea>
    <c:legend>
      <c:legendPos val="b"/>
      <c:overlay val="0"/>
      <c:spPr>
        <a:noFill/>
        <a:ln>
          <a:noFill/>
        </a:ln>
        <a:effectLst/>
      </c:spPr>
      <c:txPr>
        <a:bodyPr rot="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zh-CN"/>
        </a:p>
      </c:txPr>
    </c:legend>
    <c:plotVisOnly val="1"/>
    <c:dispBlanksAs val="gap"/>
    <c:showDLblsOverMax val="0"/>
  </c:chart>
  <c:spPr>
    <a:noFill/>
    <a:ln w="15875">
      <a:solidFill>
        <a:schemeClr val="accent1">
          <a:alpha val="40000"/>
        </a:schemeClr>
      </a:solid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5538061832139843"/>
          <c:y val="3.6349462746093929E-2"/>
          <c:w val="0.81635198873351145"/>
          <c:h val="0.80410970096127021"/>
        </c:manualLayout>
      </c:layout>
      <c:barChart>
        <c:barDir val="col"/>
        <c:grouping val="clustered"/>
        <c:varyColors val="0"/>
        <c:ser>
          <c:idx val="0"/>
          <c:order val="0"/>
          <c:tx>
            <c:strRef>
              <c:f>Sheet1!$A$9</c:f>
              <c:strCache>
                <c:ptCount val="1"/>
                <c:pt idx="0">
                  <c:v>Angel</c:v>
                </c:pt>
              </c:strCache>
            </c:strRef>
          </c:tx>
          <c:spPr>
            <a:solidFill>
              <a:schemeClr val="accent1"/>
            </a:solidFill>
            <a:ln>
              <a:noFill/>
            </a:ln>
            <a:effectLst/>
          </c:spPr>
          <c:invertIfNegative val="0"/>
          <c:cat>
            <c:strRef>
              <c:f>Sheet1!$B$8:$C$8</c:f>
              <c:strCache>
                <c:ptCount val="2"/>
                <c:pt idx="0">
                  <c:v>Deep&amp;Wide</c:v>
                </c:pt>
                <c:pt idx="1">
                  <c:v>DeepFM</c:v>
                </c:pt>
              </c:strCache>
            </c:strRef>
          </c:cat>
          <c:val>
            <c:numRef>
              <c:f>Sheet1!$B$9:$C$9</c:f>
              <c:numCache>
                <c:formatCode>General</c:formatCode>
                <c:ptCount val="2"/>
                <c:pt idx="0">
                  <c:v>2.5</c:v>
                </c:pt>
                <c:pt idx="1">
                  <c:v>5.3</c:v>
                </c:pt>
              </c:numCache>
            </c:numRef>
          </c:val>
          <c:extLst>
            <c:ext xmlns:c16="http://schemas.microsoft.com/office/drawing/2014/chart" uri="{C3380CC4-5D6E-409C-BE32-E72D297353CC}">
              <c16:uniqueId val="{00000000-48DE-4188-96D2-07EF29E7C1C1}"/>
            </c:ext>
          </c:extLst>
        </c:ser>
        <c:ser>
          <c:idx val="1"/>
          <c:order val="1"/>
          <c:tx>
            <c:strRef>
              <c:f>Sheet1!$A$10</c:f>
              <c:strCache>
                <c:ptCount val="1"/>
                <c:pt idx="0">
                  <c:v>TF</c:v>
                </c:pt>
              </c:strCache>
            </c:strRef>
          </c:tx>
          <c:spPr>
            <a:solidFill>
              <a:schemeClr val="accent2"/>
            </a:solidFill>
            <a:ln>
              <a:noFill/>
            </a:ln>
            <a:effectLst/>
          </c:spPr>
          <c:invertIfNegative val="0"/>
          <c:cat>
            <c:strRef>
              <c:f>Sheet1!$B$8:$C$8</c:f>
              <c:strCache>
                <c:ptCount val="2"/>
                <c:pt idx="0">
                  <c:v>Deep&amp;Wide</c:v>
                </c:pt>
                <c:pt idx="1">
                  <c:v>DeepFM</c:v>
                </c:pt>
              </c:strCache>
            </c:strRef>
          </c:cat>
          <c:val>
            <c:numRef>
              <c:f>Sheet1!$B$10:$C$10</c:f>
              <c:numCache>
                <c:formatCode>General</c:formatCode>
                <c:ptCount val="2"/>
                <c:pt idx="0">
                  <c:v>9.5</c:v>
                </c:pt>
                <c:pt idx="1">
                  <c:v>4.5</c:v>
                </c:pt>
              </c:numCache>
            </c:numRef>
          </c:val>
          <c:extLst>
            <c:ext xmlns:c16="http://schemas.microsoft.com/office/drawing/2014/chart" uri="{C3380CC4-5D6E-409C-BE32-E72D297353CC}">
              <c16:uniqueId val="{00000001-48DE-4188-96D2-07EF29E7C1C1}"/>
            </c:ext>
          </c:extLst>
        </c:ser>
        <c:dLbls>
          <c:showLegendKey val="0"/>
          <c:showVal val="0"/>
          <c:showCatName val="0"/>
          <c:showSerName val="0"/>
          <c:showPercent val="0"/>
          <c:showBubbleSize val="0"/>
        </c:dLbls>
        <c:gapWidth val="219"/>
        <c:overlap val="-27"/>
        <c:axId val="1487634447"/>
        <c:axId val="1487639023"/>
      </c:barChart>
      <c:catAx>
        <c:axId val="148763444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00" b="1" i="0" u="none" strike="noStrike" kern="1200" baseline="0">
                <a:solidFill>
                  <a:schemeClr val="bg1"/>
                </a:solidFill>
                <a:latin typeface="+mn-lt"/>
                <a:ea typeface="+mn-ea"/>
                <a:cs typeface="+mn-cs"/>
              </a:defRPr>
            </a:pPr>
            <a:endParaRPr lang="zh-CN"/>
          </a:p>
        </c:txPr>
        <c:crossAx val="1487639023"/>
        <c:crosses val="autoZero"/>
        <c:auto val="1"/>
        <c:lblAlgn val="ctr"/>
        <c:lblOffset val="100"/>
        <c:noMultiLvlLbl val="0"/>
      </c:catAx>
      <c:valAx>
        <c:axId val="1487639023"/>
        <c:scaling>
          <c:orientation val="minMax"/>
        </c:scaling>
        <c:delete val="0"/>
        <c:axPos val="l"/>
        <c:majorGridlines>
          <c:spPr>
            <a:ln w="9525" cap="flat" cmpd="sng" algn="ctr">
              <a:solidFill>
                <a:schemeClr val="accent1">
                  <a:alpha val="20000"/>
                </a:schemeClr>
              </a:solidFill>
              <a:prstDash val="sysDot"/>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50" b="1" i="0" u="none" strike="noStrike" kern="1200" baseline="0">
                <a:solidFill>
                  <a:schemeClr val="bg1"/>
                </a:solidFill>
                <a:latin typeface="+mn-lt"/>
                <a:ea typeface="+mn-ea"/>
                <a:cs typeface="+mn-cs"/>
              </a:defRPr>
            </a:pPr>
            <a:endParaRPr lang="zh-CN"/>
          </a:p>
        </c:txPr>
        <c:crossAx val="1487634447"/>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200" b="1" i="0" u="none" strike="noStrike" kern="1200" baseline="0">
              <a:solidFill>
                <a:schemeClr val="bg1"/>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AD3ACA-A153-6940-9737-5510F55B270E}" type="datetimeFigureOut">
              <a:rPr kumimoji="1" lang="zh-CN" altLang="en-US" smtClean="0"/>
              <a:t>2019/8/19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27ACC5-DBF0-8745-95D3-A237EA32D7D6}" type="slidenum">
              <a:rPr kumimoji="1" lang="zh-CN" altLang="en-US" smtClean="0"/>
              <a:t>‹#›</a:t>
            </a:fld>
            <a:endParaRPr kumimoji="1" lang="zh-CN" altLang="en-US"/>
          </a:p>
        </p:txBody>
      </p:sp>
    </p:spTree>
    <p:extLst>
      <p:ext uri="{BB962C8B-B14F-4D97-AF65-F5344CB8AC3E}">
        <p14:creationId xmlns:p14="http://schemas.microsoft.com/office/powerpoint/2010/main" val="3518997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Hello everyone,</a:t>
            </a:r>
            <a:r>
              <a:rPr lang="en-US" altLang="zh-CN" baseline="0" dirty="0"/>
              <a:t> I am Fitz Wang, comes from Tencent. Many thanks for Linux foundation AI to provide the </a:t>
            </a:r>
            <a:r>
              <a:rPr lang="en-US" altLang="zh-CN" baseline="0" dirty="0">
                <a:effectLst/>
              </a:rPr>
              <a:t>o</a:t>
            </a:r>
            <a:r>
              <a:rPr lang="en-US" altLang="zh-CN" dirty="0">
                <a:effectLst/>
              </a:rPr>
              <a:t>pportunity to release Angel 3.0.</a:t>
            </a:r>
            <a:r>
              <a:rPr lang="en-US" altLang="zh-CN" baseline="0" dirty="0">
                <a:effectLst/>
              </a:rPr>
              <a:t> </a:t>
            </a:r>
          </a:p>
          <a:p>
            <a:endParaRPr lang="en-US" altLang="zh-CN" baseline="0" dirty="0">
              <a:effectLst/>
            </a:endParaRPr>
          </a:p>
          <a:p>
            <a:r>
              <a:rPr lang="en-US" altLang="zh-CN" baseline="0" dirty="0">
                <a:effectLst/>
              </a:rPr>
              <a:t>Today’s topic is “Angel 3.0: a full stack machine learning platform”</a:t>
            </a:r>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a:t>
            </a:fld>
            <a:endParaRPr kumimoji="1" lang="zh-CN" altLang="en-US"/>
          </a:p>
        </p:txBody>
      </p:sp>
    </p:spTree>
    <p:extLst>
      <p:ext uri="{BB962C8B-B14F-4D97-AF65-F5344CB8AC3E}">
        <p14:creationId xmlns:p14="http://schemas.microsoft.com/office/powerpoint/2010/main" val="36560018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an example of “auto feature engineering”</a:t>
            </a:r>
          </a:p>
          <a:p>
            <a:endParaRPr lang="en-US" altLang="zh-CN" dirty="0"/>
          </a:p>
          <a:p>
            <a:r>
              <a:rPr lang="en-US" altLang="zh-CN" dirty="0"/>
              <a:t>First,</a:t>
            </a:r>
            <a:r>
              <a:rPr lang="en-US" altLang="zh-CN" baseline="0" dirty="0"/>
              <a:t> amplify feature through Cartesian product. The number of features increase fast </a:t>
            </a:r>
          </a:p>
          <a:p>
            <a:r>
              <a:rPr lang="en-US" altLang="zh-CN" baseline="0" dirty="0"/>
              <a:t>Next , select the most important features from last step.  We have implemented several feature selection operators.</a:t>
            </a:r>
          </a:p>
          <a:p>
            <a:r>
              <a:rPr lang="en-US" altLang="zh-CN" baseline="0" dirty="0"/>
              <a:t>Then, re-index the selected feature to reduce the feature space </a:t>
            </a:r>
          </a:p>
          <a:p>
            <a:r>
              <a:rPr lang="en-US" altLang="zh-CN" baseline="0" dirty="0"/>
              <a:t>Last,  append the new generated features to the existing features and finish an iteration </a:t>
            </a:r>
          </a:p>
          <a:p>
            <a:endParaRPr lang="en-US" altLang="zh-CN" baseline="0" dirty="0"/>
          </a:p>
          <a:p>
            <a:r>
              <a:rPr lang="en-US" altLang="zh-CN" baseline="0" dirty="0"/>
              <a:t>From the above procedure, we can easily to conclude that the dimension increase linearly.</a:t>
            </a:r>
          </a:p>
          <a:p>
            <a:endParaRPr lang="en-US" altLang="zh-CN" baseline="0" dirty="0"/>
          </a:p>
          <a:p>
            <a:r>
              <a:rPr lang="en-US" altLang="zh-CN" baseline="0" dirty="0"/>
              <a:t>The experiment on Higgs dataset, our approach superior to other methods in accuracy.</a:t>
            </a:r>
          </a:p>
          <a:p>
            <a:endParaRPr lang="en-US" altLang="zh-CN" baseline="0" dirty="0"/>
          </a:p>
          <a:p>
            <a:endParaRPr lang="en-US" altLang="zh-CN"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10</a:t>
            </a:fld>
            <a:endParaRPr kumimoji="1" lang="zh-CN" altLang="en-US"/>
          </a:p>
        </p:txBody>
      </p:sp>
    </p:spTree>
    <p:extLst>
      <p:ext uri="{BB962C8B-B14F-4D97-AF65-F5344CB8AC3E}">
        <p14:creationId xmlns:p14="http://schemas.microsoft.com/office/powerpoint/2010/main" val="2110702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Spark on Angel is short for SONA, </a:t>
            </a:r>
            <a:r>
              <a:rPr lang="en-US" altLang="zh-CN" baseline="0" dirty="0"/>
              <a:t>not a new component. SONA is a stand alone machine learning library on Spark, just like Spark </a:t>
            </a:r>
            <a:r>
              <a:rPr lang="en-US" altLang="zh-CN" baseline="0" dirty="0" err="1"/>
              <a:t>mllib</a:t>
            </a:r>
            <a:r>
              <a:rPr lang="en-US" altLang="zh-CN" baseline="0" dirty="0"/>
              <a:t>. SONA do not depend on Spark </a:t>
            </a:r>
            <a:r>
              <a:rPr lang="en-US" altLang="zh-CN" baseline="0" dirty="0" err="1"/>
              <a:t>mllib</a:t>
            </a:r>
            <a:r>
              <a:rPr lang="en-US" altLang="zh-CN" baseline="0" dirty="0"/>
              <a:t>. </a:t>
            </a:r>
          </a:p>
          <a:p>
            <a:endParaRPr lang="en-US" altLang="zh-CN" baseline="0" dirty="0"/>
          </a:p>
          <a:p>
            <a:r>
              <a:rPr lang="en-US" altLang="zh-CN" baseline="0" dirty="0"/>
              <a:t>The previous SONA is based on RDD APIs, and only focus on model training. In Angel 3.0, we bring many new features :</a:t>
            </a:r>
          </a:p>
          <a:p>
            <a:pPr marL="171450" indent="-171450">
              <a:buFontTx/>
              <a:buChar char="-"/>
            </a:pPr>
            <a:r>
              <a:rPr lang="en-US" altLang="zh-CN" baseline="0" dirty="0"/>
              <a:t>First, feature engineering is Integrated. We are not just copy Spark’s feature engineering operators, we add long index vector to all the operators. As a result, SONA can train large sparse models. </a:t>
            </a:r>
          </a:p>
          <a:p>
            <a:pPr marL="171450" indent="-171450">
              <a:buFontTx/>
              <a:buChar char="-"/>
            </a:pPr>
            <a:r>
              <a:rPr lang="en-US" altLang="zh-CN" baseline="0" dirty="0"/>
              <a:t>Second, seamlessly connected with automatic hyper parameter tuning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Third, Spark-fashion APIs.</a:t>
            </a:r>
            <a:r>
              <a:rPr lang="en-US" altLang="zh-CN" baseline="0" dirty="0"/>
              <a:t> There is no cost for spark users switch to Angel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What’s more, t</a:t>
            </a:r>
            <a:r>
              <a:rPr lang="en-US" altLang="zh-CN" dirty="0"/>
              <a:t>wo new data format, </a:t>
            </a:r>
            <a:r>
              <a:rPr lang="en-US" altLang="zh-CN" dirty="0" err="1"/>
              <a:t>LibFFM</a:t>
            </a:r>
            <a:r>
              <a:rPr lang="en-US" altLang="zh-CN" dirty="0"/>
              <a:t> and Dummy are introduced</a:t>
            </a:r>
          </a:p>
          <a:p>
            <a:endParaRPr lang="en-US" altLang="zh-CN" baseline="0" dirty="0"/>
          </a:p>
          <a:p>
            <a:r>
              <a:rPr lang="en-US" altLang="zh-CN" baseline="0" dirty="0"/>
              <a:t>As show in this figure, the architecture of SONA remains unchanged. Since this architecture has released previously, I do not want to show the details again. </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11</a:t>
            </a:fld>
            <a:endParaRPr kumimoji="1" lang="zh-CN" altLang="en-US"/>
          </a:p>
        </p:txBody>
      </p:sp>
    </p:spTree>
    <p:extLst>
      <p:ext uri="{BB962C8B-B14F-4D97-AF65-F5344CB8AC3E}">
        <p14:creationId xmlns:p14="http://schemas.microsoft.com/office/powerpoint/2010/main" val="40613807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is a example of how</a:t>
            </a:r>
            <a:r>
              <a:rPr lang="en-US" altLang="zh-CN" baseline="0" dirty="0"/>
              <a:t> to program in SONA</a:t>
            </a:r>
          </a:p>
          <a:p>
            <a:pPr marL="171450" indent="-171450">
              <a:buFontTx/>
              <a:buChar char="-"/>
            </a:pPr>
            <a:r>
              <a:rPr lang="en-US" altLang="zh-CN" baseline="0" dirty="0"/>
              <a:t>Start parameter server at the beginning and stop it in the end </a:t>
            </a:r>
          </a:p>
          <a:p>
            <a:pPr marL="171450" indent="-171450">
              <a:buFontTx/>
              <a:buChar char="-"/>
            </a:pPr>
            <a:r>
              <a:rPr lang="en-US" altLang="zh-CN" baseline="0" dirty="0"/>
              <a:t>Load the training and test data, both the training and test data are </a:t>
            </a:r>
            <a:r>
              <a:rPr lang="en-US" altLang="zh-CN" baseline="0" dirty="0" err="1"/>
              <a:t>DataFrame</a:t>
            </a:r>
            <a:r>
              <a:rPr lang="en-US" altLang="zh-CN" baseline="0" dirty="0"/>
              <a:t> </a:t>
            </a:r>
          </a:p>
          <a:p>
            <a:pPr marL="171450" indent="-171450">
              <a:buFontTx/>
              <a:buChar char="-"/>
            </a:pPr>
            <a:r>
              <a:rPr lang="en-US" altLang="zh-CN" baseline="0" dirty="0"/>
              <a:t>Define a Angel classifier and setting parameters in Spark-fashion. The algorithm is define in </a:t>
            </a:r>
            <a:r>
              <a:rPr lang="en-US" altLang="zh-CN" baseline="0" dirty="0" err="1"/>
              <a:t>Json</a:t>
            </a:r>
            <a:r>
              <a:rPr lang="en-US" altLang="zh-CN" baseline="0" dirty="0"/>
              <a:t> </a:t>
            </a:r>
          </a:p>
          <a:p>
            <a:pPr marL="171450" indent="-171450">
              <a:buFontTx/>
              <a:buChar char="-"/>
            </a:pPr>
            <a:r>
              <a:rPr lang="en-US" altLang="zh-CN" baseline="0" dirty="0"/>
              <a:t>Use “fit” to train model </a:t>
            </a:r>
          </a:p>
          <a:p>
            <a:pPr marL="171450" indent="-171450">
              <a:buFontTx/>
              <a:buChar char="-"/>
            </a:pPr>
            <a:r>
              <a:rPr lang="en-US" altLang="zh-CN" baseline="0" dirty="0"/>
              <a:t>Use “evaluate” to evaluate the trained model </a:t>
            </a:r>
          </a:p>
          <a:p>
            <a:pPr marL="0" indent="0">
              <a:buFontTx/>
              <a:buNone/>
            </a:pPr>
            <a:endParaRPr lang="en-US" altLang="zh-CN" baseline="0" dirty="0"/>
          </a:p>
          <a:p>
            <a:pPr marL="0" indent="0">
              <a:buFontTx/>
              <a:buNone/>
            </a:pPr>
            <a:r>
              <a:rPr lang="en-US" altLang="zh-CN" baseline="0" dirty="0"/>
              <a:t>After training, SONA will print many measure, such as accuracy, ROC curve, AUC score and so on.</a:t>
            </a:r>
          </a:p>
          <a:p>
            <a:pPr marL="0" indent="0">
              <a:buFontTx/>
              <a:buNone/>
            </a:pPr>
            <a:endParaRPr lang="en-US" altLang="zh-CN" baseline="0" dirty="0"/>
          </a:p>
          <a:p>
            <a:pPr marL="0" indent="0">
              <a:buFontTx/>
              <a:buNone/>
            </a:pPr>
            <a:r>
              <a:rPr lang="en-US" altLang="zh-CN" baseline="0" dirty="0"/>
              <a:t>At last, save the trained model</a:t>
            </a:r>
          </a:p>
          <a:p>
            <a:pPr marL="0" indent="0">
              <a:buFontTx/>
              <a:buNone/>
            </a:pPr>
            <a:endParaRPr lang="en-US" altLang="zh-CN" baseline="0" dirty="0"/>
          </a:p>
          <a:p>
            <a:pPr marL="0" indent="0">
              <a:buFontTx/>
              <a:buNone/>
            </a:pPr>
            <a:endParaRPr lang="en-US" altLang="zh-CN" baseline="0" dirty="0"/>
          </a:p>
          <a:p>
            <a:pPr marL="0" indent="0">
              <a:buFontTx/>
              <a:buNone/>
            </a:pPr>
            <a:endParaRPr lang="en-US" altLang="zh-CN" baseline="0"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12</a:t>
            </a:fld>
            <a:endParaRPr kumimoji="1" lang="zh-CN" altLang="en-US"/>
          </a:p>
        </p:txBody>
      </p:sp>
    </p:spTree>
    <p:extLst>
      <p:ext uri="{BB962C8B-B14F-4D97-AF65-F5344CB8AC3E}">
        <p14:creationId xmlns:p14="http://schemas.microsoft.com/office/powerpoint/2010/main" val="27992992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also bring new algorithms, such as deep cross network,</a:t>
            </a:r>
            <a:r>
              <a:rPr lang="en-US" altLang="zh-CN" baseline="0" dirty="0"/>
              <a:t> attention </a:t>
            </a:r>
            <a:r>
              <a:rPr lang="en-US" altLang="zh-CN" dirty="0"/>
              <a:t>Factorization Machine. but in this slice,</a:t>
            </a:r>
            <a:r>
              <a:rPr lang="en-US" altLang="zh-CN" baseline="0" dirty="0"/>
              <a:t> we want to highlight that the algorithms in SONA is different for those in Spark.</a:t>
            </a:r>
          </a:p>
          <a:p>
            <a:endParaRPr lang="en-US" altLang="zh-CN" baseline="0" dirty="0"/>
          </a:p>
          <a:p>
            <a:r>
              <a:rPr lang="en-US" altLang="zh-CN" baseline="0" dirty="0"/>
              <a:t>The algorithms in SONA mainly focus on recommendation and graph neural network, while algorithms in spark are general purpose.</a:t>
            </a:r>
            <a:r>
              <a:rPr lang="zh-CN" altLang="en-US" baseline="0" dirty="0"/>
              <a:t> </a:t>
            </a:r>
            <a:endParaRPr lang="en-US" altLang="zh-CN" baseline="0" dirty="0"/>
          </a:p>
          <a:p>
            <a:endParaRPr lang="en-US" altLang="zh-CN" baseline="0" dirty="0"/>
          </a:p>
          <a:p>
            <a:r>
              <a:rPr lang="en-US" altLang="zh-CN" baseline="0" dirty="0"/>
              <a:t>Both the left figure and the right bar chart show the union of SONA and Spark is relative small </a:t>
            </a:r>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13</a:t>
            </a:fld>
            <a:endParaRPr kumimoji="1" lang="zh-CN" altLang="en-US"/>
          </a:p>
        </p:txBody>
      </p:sp>
    </p:spTree>
    <p:extLst>
      <p:ext uri="{BB962C8B-B14F-4D97-AF65-F5344CB8AC3E}">
        <p14:creationId xmlns:p14="http://schemas.microsoft.com/office/powerpoint/2010/main" val="4206870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for performance,</a:t>
            </a:r>
            <a:r>
              <a:rPr lang="en-US" altLang="zh-CN" baseline="0" dirty="0"/>
              <a:t> we choose two popular algorithms, deep &amp; wide and DeepFM, to compare with TensorFlow. </a:t>
            </a:r>
          </a:p>
          <a:p>
            <a:endParaRPr lang="en-US" altLang="zh-CN" baseline="0" dirty="0"/>
          </a:p>
          <a:p>
            <a:r>
              <a:rPr lang="en-US" altLang="zh-CN" baseline="0" dirty="0"/>
              <a:t>SONA run 3x time first the TensorFlow in deep &amp; wide algorithms, while TensorFlow run a litter faster the SONA in DeepFM.</a:t>
            </a:r>
          </a:p>
          <a:p>
            <a:endParaRPr lang="en-US" altLang="zh-CN" baseline="0" dirty="0"/>
          </a:p>
          <a:p>
            <a:r>
              <a:rPr lang="en-US" altLang="zh-CN" baseline="0" dirty="0"/>
              <a:t>All the experiment are taken in the same condition on </a:t>
            </a:r>
            <a:r>
              <a:rPr lang="en-US" altLang="zh-CN" baseline="0" dirty="0" err="1"/>
              <a:t>criteo</a:t>
            </a:r>
            <a:r>
              <a:rPr lang="en-US" altLang="zh-CN" baseline="0" dirty="0"/>
              <a:t> dataset. </a:t>
            </a:r>
          </a:p>
          <a:p>
            <a:endParaRPr lang="en-US" altLang="zh-CN" baseline="0" dirty="0"/>
          </a:p>
          <a:p>
            <a:r>
              <a:rPr lang="en-US" altLang="zh-CN" baseline="0" dirty="0"/>
              <a:t>The results show SONA is efficient.</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14</a:t>
            </a:fld>
            <a:endParaRPr kumimoji="1" lang="zh-CN" altLang="en-US"/>
          </a:p>
        </p:txBody>
      </p:sp>
    </p:spTree>
    <p:extLst>
      <p:ext uri="{BB962C8B-B14F-4D97-AF65-F5344CB8AC3E}">
        <p14:creationId xmlns:p14="http://schemas.microsoft.com/office/powerpoint/2010/main" val="41959798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PyTorch On Angel is short for PyTONA, a new component of Angel.</a:t>
            </a:r>
            <a:r>
              <a:rPr lang="en-US" altLang="zh-CN" baseline="0" dirty="0"/>
              <a:t> PyTONA is origin form the inner requirement of </a:t>
            </a:r>
            <a:r>
              <a:rPr lang="en-US" altLang="zh-CN" baseline="0" dirty="0" err="1"/>
              <a:t>Tencnet</a:t>
            </a:r>
            <a:r>
              <a:rPr lang="en-US" altLang="zh-CN" baseline="0" dirty="0"/>
              <a:t>. </a:t>
            </a:r>
          </a:p>
          <a:p>
            <a:pPr marL="171450" indent="-171450">
              <a:buFontTx/>
              <a:buChar char="-"/>
            </a:pPr>
            <a:r>
              <a:rPr lang="en-US" altLang="zh-CN" baseline="0" dirty="0"/>
              <a:t>First of all, </a:t>
            </a:r>
            <a:r>
              <a:rPr lang="en-US" altLang="zh-CN" dirty="0"/>
              <a:t>Tencent has one of the largest social networks in the world</a:t>
            </a:r>
            <a:r>
              <a:rPr lang="en-US" altLang="zh-CN" baseline="0" dirty="0"/>
              <a:t> </a:t>
            </a:r>
          </a:p>
          <a:p>
            <a:pPr marL="628650" lvl="1" indent="-171450">
              <a:buFontTx/>
              <a:buChar char="-"/>
            </a:pPr>
            <a:r>
              <a:rPr lang="en-US" altLang="zh-CN" dirty="0"/>
              <a:t>QQ: 1 billion nodes, 200 billion edges</a:t>
            </a:r>
          </a:p>
          <a:p>
            <a:pPr marL="628650" lvl="1" indent="-171450">
              <a:buFontTx/>
              <a:buChar char="-"/>
            </a:pPr>
            <a:r>
              <a:rPr lang="en-US" altLang="zh-CN" dirty="0"/>
              <a:t>WeChat Pay:  1 billion nodes, 10 billion edges</a:t>
            </a:r>
          </a:p>
          <a:p>
            <a:pPr marL="171450" lvl="0" indent="-171450">
              <a:buFontTx/>
              <a:buChar char="-"/>
            </a:pPr>
            <a:r>
              <a:rPr lang="en-US" altLang="zh-CN" dirty="0"/>
              <a:t>Meanwhile,</a:t>
            </a:r>
            <a:r>
              <a:rPr lang="en-US" altLang="zh-CN" baseline="0" dirty="0"/>
              <a:t> t</a:t>
            </a:r>
            <a:r>
              <a:rPr lang="en-US" altLang="zh-CN" dirty="0"/>
              <a:t>here are a variety of business scenarios on those social networks</a:t>
            </a:r>
          </a:p>
          <a:p>
            <a:pPr marL="628650" lvl="1" indent="-171450">
              <a:buFontTx/>
              <a:buChar char="-"/>
            </a:pPr>
            <a:r>
              <a:rPr lang="en-US" altLang="zh-CN" dirty="0"/>
              <a:t>Credit Rating / Anti-fraud / Anti-money laundering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altLang="zh-CN" dirty="0"/>
              <a:t>Item Recommendation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To support those business scenarios is of great challenge, because the graph data is sparse and the model is huge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survey some of the existing platform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dirty="0"/>
              <a:t>TensorFlow and PyTorch are excellent as auto gradient,</a:t>
            </a:r>
            <a:r>
              <a:rPr lang="en-US" altLang="zh-CN" baseline="0" dirty="0"/>
              <a:t> but they are weak at dealing with sparse data and huge models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aseline="0" dirty="0"/>
              <a:t>Angel is good at dealing with sparse data and huge model, but the computation graph in Angel is relative weak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As a result, we combine the </a:t>
            </a:r>
            <a:r>
              <a:rPr lang="en-US" altLang="zh-CN" sz="1200" b="0" i="0" kern="1200" dirty="0">
                <a:solidFill>
                  <a:schemeClr val="tx1"/>
                </a:solidFill>
                <a:effectLst/>
                <a:latin typeface="+mn-lt"/>
                <a:ea typeface="+mn-ea"/>
                <a:cs typeface="+mn-cs"/>
              </a:rPr>
              <a:t>advantage of Angel and PyTorch,</a:t>
            </a:r>
            <a:r>
              <a:rPr lang="en-US" altLang="zh-CN" sz="1200" b="0" i="0" kern="1200" baseline="0" dirty="0">
                <a:solidFill>
                  <a:schemeClr val="tx1"/>
                </a:solidFill>
                <a:effectLst/>
                <a:latin typeface="+mn-lt"/>
                <a:ea typeface="+mn-ea"/>
                <a:cs typeface="+mn-cs"/>
              </a:rPr>
              <a:t> and start a new project “PyTorch on Angel”</a:t>
            </a:r>
            <a:endParaRPr lang="en-US" altLang="zh-CN"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15</a:t>
            </a:fld>
            <a:endParaRPr kumimoji="1" lang="zh-CN" altLang="en-US"/>
          </a:p>
        </p:txBody>
      </p:sp>
    </p:spTree>
    <p:extLst>
      <p:ext uri="{BB962C8B-B14F-4D97-AF65-F5344CB8AC3E}">
        <p14:creationId xmlns:p14="http://schemas.microsoft.com/office/powerpoint/2010/main" val="22962064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the architecture of PyTONA :</a:t>
            </a:r>
          </a:p>
          <a:p>
            <a:r>
              <a:rPr lang="en-US" altLang="zh-CN" dirty="0"/>
              <a:t>1) Define your model in Python (torch script) and save the model in *.</a:t>
            </a:r>
            <a:r>
              <a:rPr lang="en-US" altLang="zh-CN" dirty="0" err="1"/>
              <a:t>pt</a:t>
            </a:r>
            <a:r>
              <a:rPr lang="en-US" altLang="zh-CN" dirty="0"/>
              <a:t> file</a:t>
            </a:r>
          </a:p>
          <a:p>
            <a:endParaRPr lang="en-US" altLang="zh-CN" dirty="0"/>
          </a:p>
          <a:p>
            <a:r>
              <a:rPr lang="en-US" altLang="zh-CN" dirty="0"/>
              <a:t>2) Train the model in distributed system:</a:t>
            </a:r>
          </a:p>
          <a:p>
            <a:pPr marL="171450" indent="-171450">
              <a:buFontTx/>
              <a:buChar char="-"/>
            </a:pPr>
            <a:r>
              <a:rPr lang="en-US" altLang="zh-CN" dirty="0"/>
              <a:t>PS: to store and update parameters</a:t>
            </a:r>
          </a:p>
          <a:p>
            <a:pPr marL="171450" indent="-171450">
              <a:buFontTx/>
              <a:buChar char="-"/>
            </a:pPr>
            <a:r>
              <a:rPr lang="en-US" altLang="zh-CN" dirty="0"/>
              <a:t>Driver: create, initial, update and save the parameter</a:t>
            </a:r>
          </a:p>
          <a:p>
            <a:pPr marL="171450" indent="-171450">
              <a:buFontTx/>
              <a:buChar char="-"/>
            </a:pPr>
            <a:r>
              <a:rPr lang="en-US" altLang="zh-CN" dirty="0"/>
              <a:t>Worker: pull parameter from PS and feed to torch through JNI, torch load the *.</a:t>
            </a:r>
            <a:r>
              <a:rPr lang="en-US" altLang="zh-CN" dirty="0" err="1"/>
              <a:t>pt</a:t>
            </a:r>
            <a:r>
              <a:rPr lang="en-US" altLang="zh-CN" dirty="0"/>
              <a:t> model to do the training, fetch the gradient from torch and push to PS</a:t>
            </a:r>
          </a:p>
          <a:p>
            <a:endParaRPr lang="en-US" altLang="zh-CN" dirty="0"/>
          </a:p>
          <a:p>
            <a:r>
              <a:rPr lang="en-US" altLang="zh-CN" dirty="0"/>
              <a:t>The distributed part is transparent to end users,</a:t>
            </a:r>
            <a:r>
              <a:rPr lang="en-US" altLang="zh-CN" baseline="0" dirty="0"/>
              <a:t> user the only have to care the Python part </a:t>
            </a:r>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16</a:t>
            </a:fld>
            <a:endParaRPr kumimoji="1" lang="zh-CN" altLang="en-US"/>
          </a:p>
        </p:txBody>
      </p:sp>
    </p:spTree>
    <p:extLst>
      <p:ext uri="{BB962C8B-B14F-4D97-AF65-F5344CB8AC3E}">
        <p14:creationId xmlns:p14="http://schemas.microsoft.com/office/powerpoint/2010/main" val="3262796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have implement many algorithms,</a:t>
            </a:r>
            <a:r>
              <a:rPr lang="en-US" altLang="zh-CN" baseline="0" dirty="0"/>
              <a:t> such as GCN and GraphSAGE. Taken GCN as an example:</a:t>
            </a:r>
          </a:p>
          <a:p>
            <a:pPr marL="171450" indent="-171450">
              <a:buFontTx/>
              <a:buChar char="-"/>
            </a:pPr>
            <a:r>
              <a:rPr lang="en-US" altLang="zh-CN" dirty="0"/>
              <a:t>First,</a:t>
            </a:r>
            <a:r>
              <a:rPr lang="en-US" altLang="zh-CN" baseline="0" dirty="0"/>
              <a:t> </a:t>
            </a:r>
            <a:r>
              <a:rPr lang="en-US" altLang="zh-CN" dirty="0"/>
              <a:t>Define the two GCN layers in the </a:t>
            </a:r>
            <a:r>
              <a:rPr lang="en-US" altLang="zh-CN" dirty="0" err="1"/>
              <a:t>init</a:t>
            </a:r>
            <a:r>
              <a:rPr lang="en-US" altLang="zh-CN" dirty="0"/>
              <a:t> function </a:t>
            </a:r>
          </a:p>
          <a:p>
            <a:pPr marL="171450" indent="-171450">
              <a:buFontTx/>
              <a:buChar char="-"/>
            </a:pPr>
            <a:r>
              <a:rPr lang="en-US" altLang="zh-CN" dirty="0"/>
              <a:t>Second,</a:t>
            </a:r>
            <a:r>
              <a:rPr lang="en-US" altLang="zh-CN" baseline="0" dirty="0"/>
              <a:t> define the forward process </a:t>
            </a:r>
          </a:p>
          <a:p>
            <a:pPr marL="171450" indent="-171450">
              <a:buFontTx/>
              <a:buChar char="-"/>
            </a:pPr>
            <a:r>
              <a:rPr lang="en-US" altLang="zh-CN" baseline="0" dirty="0"/>
              <a:t>Next, create a loss function</a:t>
            </a:r>
          </a:p>
          <a:p>
            <a:pPr marL="171450" indent="-171450">
              <a:buFontTx/>
              <a:buChar char="-"/>
            </a:pPr>
            <a:r>
              <a:rPr lang="en-US" altLang="zh-CN" baseline="0" dirty="0"/>
              <a:t>Last, create a *.</a:t>
            </a:r>
            <a:r>
              <a:rPr lang="en-US" altLang="zh-CN" baseline="0" dirty="0" err="1"/>
              <a:t>pt</a:t>
            </a:r>
            <a:r>
              <a:rPr lang="en-US" altLang="zh-CN" baseline="0" dirty="0"/>
              <a:t> file for </a:t>
            </a:r>
            <a:r>
              <a:rPr lang="en-US" altLang="zh-CN" baseline="0" dirty="0" err="1"/>
              <a:t>c++</a:t>
            </a:r>
            <a:r>
              <a:rPr lang="en-US" altLang="zh-CN" baseline="0" dirty="0"/>
              <a:t> </a:t>
            </a:r>
          </a:p>
          <a:p>
            <a:pPr marL="0" indent="0">
              <a:buFontTx/>
              <a:buNone/>
            </a:pPr>
            <a:endParaRPr lang="en-US" altLang="zh-CN" baseline="0" dirty="0"/>
          </a:p>
          <a:p>
            <a:pPr marL="0" indent="0">
              <a:buFontTx/>
              <a:buNone/>
            </a:pPr>
            <a:r>
              <a:rPr lang="en-US" altLang="zh-CN" baseline="0" dirty="0"/>
              <a:t>After generate the *.</a:t>
            </a:r>
            <a:r>
              <a:rPr lang="en-US" altLang="zh-CN" baseline="0" dirty="0" err="1"/>
              <a:t>pt</a:t>
            </a:r>
            <a:r>
              <a:rPr lang="en-US" altLang="zh-CN" baseline="0" dirty="0"/>
              <a:t> file, you can submit it to PyTorch on Angel</a:t>
            </a:r>
            <a:endParaRPr lang="en-US" altLang="zh-CN"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17</a:t>
            </a:fld>
            <a:endParaRPr kumimoji="1" lang="zh-CN" altLang="en-US"/>
          </a:p>
        </p:txBody>
      </p:sp>
    </p:spTree>
    <p:extLst>
      <p:ext uri="{BB962C8B-B14F-4D97-AF65-F5344CB8AC3E}">
        <p14:creationId xmlns:p14="http://schemas.microsoft.com/office/powerpoint/2010/main" val="106608212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Manual</a:t>
            </a:r>
            <a:r>
              <a:rPr lang="zh-CN" altLang="en-US" dirty="0"/>
              <a:t> </a:t>
            </a:r>
            <a:r>
              <a:rPr lang="en-US" altLang="zh-CN" dirty="0"/>
              <a:t>hyper parameter</a:t>
            </a:r>
            <a:r>
              <a:rPr lang="zh-CN" altLang="en-US" dirty="0"/>
              <a:t> </a:t>
            </a:r>
            <a:r>
              <a:rPr lang="en-US" altLang="zh-CN" dirty="0"/>
              <a:t>tuning</a:t>
            </a:r>
            <a:r>
              <a:rPr lang="zh-CN" altLang="en-US" dirty="0"/>
              <a:t> </a:t>
            </a:r>
            <a:r>
              <a:rPr lang="en-US" altLang="zh-CN" dirty="0"/>
              <a:t>in</a:t>
            </a:r>
            <a:r>
              <a:rPr lang="zh-CN" altLang="en-US" dirty="0"/>
              <a:t> </a:t>
            </a:r>
            <a:r>
              <a:rPr lang="en-US" altLang="zh-CN" dirty="0"/>
              <a:t>ML</a:t>
            </a:r>
            <a:r>
              <a:rPr lang="zh-CN" altLang="en-US" dirty="0"/>
              <a:t> </a:t>
            </a:r>
            <a:r>
              <a:rPr lang="en-US" altLang="zh-CN" dirty="0"/>
              <a:t>is</a:t>
            </a:r>
            <a:r>
              <a:rPr lang="zh-CN" altLang="en-US" dirty="0"/>
              <a:t> </a:t>
            </a:r>
            <a:r>
              <a:rPr lang="en-US" altLang="zh-CN" dirty="0"/>
              <a:t>exhausted. There are several traditional hyper parameter tuning approaches</a:t>
            </a:r>
          </a:p>
          <a:p>
            <a:pPr marL="171450" indent="-171450">
              <a:buFontTx/>
              <a:buChar char="-"/>
            </a:pPr>
            <a:r>
              <a:rPr lang="en-US" altLang="zh-CN" dirty="0"/>
              <a:t>Grid</a:t>
            </a:r>
            <a:r>
              <a:rPr lang="zh-CN" altLang="en-US" dirty="0"/>
              <a:t> </a:t>
            </a:r>
            <a:r>
              <a:rPr lang="en-US" altLang="zh-CN" dirty="0"/>
              <a:t>search: this method divides</a:t>
            </a:r>
            <a:r>
              <a:rPr lang="zh-CN" altLang="en-US" dirty="0"/>
              <a:t> </a:t>
            </a:r>
            <a:r>
              <a:rPr lang="en-US" altLang="zh-CN" dirty="0"/>
              <a:t>the</a:t>
            </a:r>
            <a:r>
              <a:rPr lang="zh-CN" altLang="en-US" dirty="0"/>
              <a:t> </a:t>
            </a:r>
            <a:r>
              <a:rPr lang="en-US" altLang="zh-CN" dirty="0"/>
              <a:t>search</a:t>
            </a:r>
            <a:r>
              <a:rPr lang="zh-CN" altLang="en-US" dirty="0"/>
              <a:t> </a:t>
            </a:r>
            <a:r>
              <a:rPr lang="en-US" altLang="zh-CN" dirty="0"/>
              <a:t>space</a:t>
            </a:r>
            <a:r>
              <a:rPr lang="zh-CN" altLang="en-US" dirty="0"/>
              <a:t> </a:t>
            </a:r>
            <a:r>
              <a:rPr lang="en-US" altLang="zh-CN" dirty="0"/>
              <a:t>by</a:t>
            </a:r>
            <a:r>
              <a:rPr lang="zh-CN" altLang="en-US" dirty="0"/>
              <a:t> </a:t>
            </a:r>
            <a:r>
              <a:rPr lang="en-US" altLang="zh-CN" dirty="0"/>
              <a:t>grids; assumes</a:t>
            </a:r>
            <a:r>
              <a:rPr lang="zh-CN" altLang="en-US" dirty="0"/>
              <a:t> </a:t>
            </a:r>
            <a:r>
              <a:rPr lang="en-US" altLang="zh-CN" dirty="0"/>
              <a:t>the distribution of hyper parameters</a:t>
            </a:r>
            <a:r>
              <a:rPr lang="zh-CN" altLang="en-US" dirty="0"/>
              <a:t> </a:t>
            </a:r>
            <a:r>
              <a:rPr lang="en-US" altLang="zh-CN" dirty="0"/>
              <a:t>are</a:t>
            </a:r>
            <a:r>
              <a:rPr lang="zh-CN" altLang="en-US" dirty="0"/>
              <a:t> </a:t>
            </a:r>
            <a:r>
              <a:rPr lang="en-US" altLang="zh-CN" dirty="0"/>
              <a:t>uniform. However, on one hand,</a:t>
            </a:r>
            <a:r>
              <a:rPr lang="en-US" altLang="zh-CN" baseline="0" dirty="0"/>
              <a:t> the computation </a:t>
            </a:r>
            <a:r>
              <a:rPr lang="en-US" altLang="zh-CN" dirty="0">
                <a:effectLst/>
              </a:rPr>
              <a:t>increase exponentially</a:t>
            </a:r>
            <a:r>
              <a:rPr lang="en-US" altLang="zh-CN" baseline="0" dirty="0">
                <a:effectLst/>
              </a:rPr>
              <a:t> with respect to number of parameters; on the other hand, </a:t>
            </a:r>
            <a:r>
              <a:rPr lang="en-US" altLang="zh-CN" dirty="0"/>
              <a:t>the distribution of the hyper parameter is usually not uniform,</a:t>
            </a:r>
            <a:r>
              <a:rPr lang="en-US" altLang="zh-CN" baseline="0" dirty="0"/>
              <a:t> so grid search may miss the optima in high probability. </a:t>
            </a:r>
            <a:endParaRPr lang="en-US" altLang="zh-CN" dirty="0"/>
          </a:p>
          <a:p>
            <a:pPr marL="171450" lvl="0" indent="-171450">
              <a:buFontTx/>
              <a:buChar char="-"/>
            </a:pPr>
            <a:r>
              <a:rPr lang="en-US" altLang="zh-CN" dirty="0"/>
              <a:t>Random</a:t>
            </a:r>
            <a:r>
              <a:rPr lang="zh-CN" altLang="en-US" dirty="0"/>
              <a:t> </a:t>
            </a:r>
            <a:r>
              <a:rPr lang="en-US" altLang="zh-CN" dirty="0"/>
              <a:t>Search: this method sample a sequence of hyper parameters randomly from the configuration space,</a:t>
            </a:r>
            <a:r>
              <a:rPr lang="en-US" altLang="zh-CN" baseline="0" dirty="0"/>
              <a:t> and evaluate the sampled hyper parameters to select a better combination. However, the random search strategy is inefficiency.  </a:t>
            </a:r>
          </a:p>
          <a:p>
            <a:pPr marL="171450" lvl="0" indent="-171450">
              <a:buFontTx/>
              <a:buChar char="-"/>
            </a:pPr>
            <a:r>
              <a:rPr lang="en-US" altLang="zh-CN" dirty="0"/>
              <a:t>Bayesian</a:t>
            </a:r>
            <a:r>
              <a:rPr lang="zh-CN" altLang="en-US" dirty="0"/>
              <a:t> </a:t>
            </a:r>
            <a:r>
              <a:rPr lang="en-US" altLang="zh-CN" dirty="0"/>
              <a:t>optimization:  Bayesian</a:t>
            </a:r>
            <a:r>
              <a:rPr lang="zh-CN" altLang="en-US" dirty="0"/>
              <a:t> </a:t>
            </a:r>
            <a:r>
              <a:rPr lang="en-US" altLang="zh-CN" dirty="0"/>
              <a:t>optimization use a cheap surrogate</a:t>
            </a:r>
            <a:r>
              <a:rPr lang="en-US" altLang="zh-CN" baseline="0" dirty="0"/>
              <a:t> function to approximate  the expensive target function. The </a:t>
            </a:r>
            <a:r>
              <a:rPr lang="en-US" altLang="zh-CN" dirty="0"/>
              <a:t>surrogate</a:t>
            </a:r>
            <a:r>
              <a:rPr lang="en-US" altLang="zh-CN" baseline="0" dirty="0"/>
              <a:t> function can generate mean and variance for a given hyper parameter combination, and an acquisition functions evaluate the  generated combinations to get a score. The larger the score is , the better accuracy the combination will achieve on the target function.  </a:t>
            </a:r>
          </a:p>
          <a:p>
            <a:endParaRPr lang="en-US" altLang="zh-CN" baseline="0" dirty="0"/>
          </a:p>
          <a:p>
            <a:r>
              <a:rPr lang="en-US" altLang="zh-CN" baseline="0" dirty="0"/>
              <a:t>Comparing to grid search and random search, Bayesian optimization require less evaluation on the expensive target function.  </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18</a:t>
            </a:fld>
            <a:endParaRPr kumimoji="1" lang="zh-CN" altLang="en-US"/>
          </a:p>
        </p:txBody>
      </p:sp>
    </p:spTree>
    <p:extLst>
      <p:ext uri="{BB962C8B-B14F-4D97-AF65-F5344CB8AC3E}">
        <p14:creationId xmlns:p14="http://schemas.microsoft.com/office/powerpoint/2010/main" val="111371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the new release,</a:t>
            </a:r>
            <a:r>
              <a:rPr lang="en-US" altLang="zh-CN" baseline="0" dirty="0"/>
              <a:t> we have implement all the mentioned grid search, random search and Bayesian optimization. </a:t>
            </a:r>
          </a:p>
          <a:p>
            <a:endParaRPr lang="en-US" altLang="zh-CN" baseline="0" dirty="0"/>
          </a:p>
          <a:p>
            <a:r>
              <a:rPr lang="en-US" altLang="zh-CN" baseline="0" dirty="0"/>
              <a:t>Here we want to highlight Bayesian optimization.</a:t>
            </a:r>
          </a:p>
          <a:p>
            <a:pPr marL="171450" indent="-171450">
              <a:buFontTx/>
              <a:buChar char="-"/>
            </a:pPr>
            <a:r>
              <a:rPr lang="en-US" altLang="zh-CN" sz="1200" baseline="0" dirty="0"/>
              <a:t>there are two </a:t>
            </a:r>
            <a:r>
              <a:rPr lang="en-US" altLang="zh-CN" sz="1200" dirty="0"/>
              <a:t>surrogates,</a:t>
            </a:r>
            <a:r>
              <a:rPr lang="en-US" altLang="zh-CN" sz="1200" baseline="0" dirty="0"/>
              <a:t> Gaussian process and random forest. We use EM+LBFGS to optimize the hyper parameter in kernel function of Gaussian process.  </a:t>
            </a:r>
          </a:p>
          <a:p>
            <a:pPr marL="171450" indent="-171450">
              <a:buFontTx/>
              <a:buChar char="-"/>
            </a:pPr>
            <a:r>
              <a:rPr lang="en-US" altLang="zh-CN" dirty="0"/>
              <a:t>we have implemented several popular acquisition function, such as EI/</a:t>
            </a:r>
            <a:r>
              <a:rPr lang="en-US" altLang="zh-CN" baseline="0" dirty="0"/>
              <a:t>PI/UCB (probability of improvement, Expected Improvement and Upper Confidence Bound)</a:t>
            </a:r>
          </a:p>
          <a:p>
            <a:pPr marL="0" indent="0">
              <a:buFontTx/>
              <a:buNone/>
            </a:pPr>
            <a:endParaRPr lang="en-US" altLang="zh-CN" baseline="0" dirty="0"/>
          </a:p>
          <a:p>
            <a:pPr marL="0" indent="0">
              <a:buFontTx/>
              <a:buNone/>
            </a:pPr>
            <a:r>
              <a:rPr lang="en-US" altLang="zh-CN" baseline="0" dirty="0"/>
              <a:t>As you know, evaluating the target function is expensive. If we found a hyper parameter combination is worse in the first several iteration, we can stop the following evaluation. This technology called early stopping. We also implement the early stopping strategy.</a:t>
            </a:r>
          </a:p>
          <a:p>
            <a:pPr marL="0" indent="0">
              <a:buFontTx/>
              <a:buNone/>
            </a:pPr>
            <a:endParaRPr lang="en-US" altLang="zh-CN" baseline="0" dirty="0"/>
          </a:p>
          <a:p>
            <a:pPr marL="0" indent="0">
              <a:buFontTx/>
              <a:buNone/>
            </a:pPr>
            <a:r>
              <a:rPr lang="en-US" altLang="zh-CN" baseline="0" dirty="0"/>
              <a:t>Our experiment on logistics regression show that Bayesian optimization is better than random search, and random search is better than grid search. </a:t>
            </a:r>
            <a:r>
              <a:rPr lang="en-US" altLang="zh-CN" dirty="0">
                <a:effectLst/>
              </a:rPr>
              <a:t>This result is consistent with our expectation.</a:t>
            </a:r>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19</a:t>
            </a:fld>
            <a:endParaRPr kumimoji="1" lang="zh-CN" altLang="en-US"/>
          </a:p>
        </p:txBody>
      </p:sp>
    </p:spTree>
    <p:extLst>
      <p:ext uri="{BB962C8B-B14F-4D97-AF65-F5344CB8AC3E}">
        <p14:creationId xmlns:p14="http://schemas.microsoft.com/office/powerpoint/2010/main" val="5791287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today’s</a:t>
            </a:r>
            <a:r>
              <a:rPr lang="en-US" altLang="zh-CN" baseline="0" dirty="0"/>
              <a:t> agenda:</a:t>
            </a:r>
          </a:p>
          <a:p>
            <a:r>
              <a:rPr lang="en-US" altLang="zh-CN" baseline="0" dirty="0"/>
              <a:t>First, we will make a brief review about Angel. </a:t>
            </a:r>
          </a:p>
          <a:p>
            <a:r>
              <a:rPr lang="en-US" altLang="zh-CN" dirty="0"/>
              <a:t>Then,</a:t>
            </a:r>
            <a:r>
              <a:rPr lang="en-US" altLang="zh-CN" baseline="0" dirty="0"/>
              <a:t> recall what we achieved since the release of Angel 2.0 in three aspect:</a:t>
            </a:r>
          </a:p>
          <a:p>
            <a:r>
              <a:rPr lang="en-US" altLang="zh-CN" baseline="0" dirty="0"/>
              <a:t>    1) users </a:t>
            </a:r>
          </a:p>
          <a:p>
            <a:r>
              <a:rPr lang="en-US" altLang="zh-CN" baseline="0" dirty="0"/>
              <a:t>    2) market place </a:t>
            </a:r>
          </a:p>
          <a:p>
            <a:r>
              <a:rPr lang="en-US" altLang="zh-CN" baseline="0" dirty="0"/>
              <a:t>    3) open source statistics </a:t>
            </a:r>
          </a:p>
          <a:p>
            <a:endParaRPr lang="en-US" altLang="zh-CN" baseline="0" dirty="0"/>
          </a:p>
          <a:p>
            <a:r>
              <a:rPr lang="en-US" altLang="zh-CN" baseline="0" dirty="0"/>
              <a:t>Next we will introduce the new features of Angel 3.0, including:</a:t>
            </a:r>
          </a:p>
          <a:p>
            <a:r>
              <a:rPr lang="en-US" altLang="zh-CN" baseline="0" dirty="0"/>
              <a:t>    1) auto feature engineering</a:t>
            </a:r>
          </a:p>
          <a:p>
            <a:r>
              <a:rPr lang="en-US" altLang="zh-CN" baseline="0" dirty="0"/>
              <a:t>    2) tow computation engines</a:t>
            </a:r>
          </a:p>
          <a:p>
            <a:r>
              <a:rPr lang="en-US" altLang="zh-CN" baseline="0" dirty="0"/>
              <a:t>    3) hyper parameter tuning</a:t>
            </a:r>
          </a:p>
          <a:p>
            <a:r>
              <a:rPr lang="en-US" altLang="zh-CN" baseline="0" dirty="0"/>
              <a:t>    4) model serving </a:t>
            </a:r>
          </a:p>
          <a:p>
            <a:endParaRPr lang="en-US" altLang="zh-CN" baseline="0" dirty="0"/>
          </a:p>
          <a:p>
            <a:r>
              <a:rPr lang="en-US" altLang="zh-CN" baseline="0" dirty="0"/>
              <a:t>At last, we shared two user cases</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a:t>
            </a:fld>
            <a:endParaRPr kumimoji="1" lang="zh-CN" altLang="en-US"/>
          </a:p>
        </p:txBody>
      </p:sp>
    </p:spTree>
    <p:extLst>
      <p:ext uri="{BB962C8B-B14F-4D97-AF65-F5344CB8AC3E}">
        <p14:creationId xmlns:p14="http://schemas.microsoft.com/office/powerpoint/2010/main" val="15296972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more and more deep learning algorithms are implemented on Angel,</a:t>
            </a:r>
            <a:r>
              <a:rPr lang="en-US" altLang="zh-CN" baseline="0" dirty="0"/>
              <a:t> e</a:t>
            </a:r>
            <a:r>
              <a:rPr lang="en-US" altLang="zh-CN" dirty="0">
                <a:effectLst/>
              </a:rPr>
              <a:t>fficient model service becomes urgent. In Angel 3.0,</a:t>
            </a:r>
            <a:r>
              <a:rPr lang="en-US" altLang="zh-CN" baseline="0" dirty="0">
                <a:effectLst/>
              </a:rPr>
              <a:t> we add the model serving to the machine learning pipeline, and making it </a:t>
            </a:r>
            <a:r>
              <a:rPr lang="en-US" altLang="zh-CN" dirty="0">
                <a:effectLst/>
              </a:rPr>
              <a:t>a closed loop.</a:t>
            </a:r>
          </a:p>
          <a:p>
            <a:endParaRPr lang="en-US" altLang="zh-CN" dirty="0">
              <a:effectLst/>
            </a:endParaRPr>
          </a:p>
          <a:p>
            <a:r>
              <a:rPr lang="en-US" altLang="zh-CN" dirty="0">
                <a:effectLst/>
              </a:rPr>
              <a:t>The left figure show the architecture of Angel serving.</a:t>
            </a:r>
          </a:p>
          <a:p>
            <a:pPr marL="342900" indent="-342900">
              <a:buFont typeface="+mj-lt"/>
              <a:buAutoNum type="arabicPeriod"/>
            </a:pPr>
            <a:r>
              <a:rPr lang="en-US" altLang="zh-CN" dirty="0">
                <a:solidFill>
                  <a:schemeClr val="bg1"/>
                </a:solidFill>
              </a:rPr>
              <a:t>users can access Angel</a:t>
            </a:r>
            <a:r>
              <a:rPr lang="en-US" altLang="zh-CN" baseline="0" dirty="0">
                <a:solidFill>
                  <a:schemeClr val="bg1"/>
                </a:solidFill>
              </a:rPr>
              <a:t> serving </a:t>
            </a:r>
            <a:r>
              <a:rPr lang="en-US" altLang="zh-CN" dirty="0">
                <a:solidFill>
                  <a:schemeClr val="bg1"/>
                </a:solidFill>
              </a:rPr>
              <a:t>through gRPC and Restful API. </a:t>
            </a:r>
          </a:p>
          <a:p>
            <a:pPr marL="342900" indent="-342900">
              <a:buFont typeface="+mj-lt"/>
              <a:buAutoNum type="arabicPeriod"/>
            </a:pPr>
            <a:r>
              <a:rPr lang="en-US" altLang="zh-CN" dirty="0">
                <a:solidFill>
                  <a:schemeClr val="bg1"/>
                </a:solidFill>
              </a:rPr>
              <a:t>Angel serving is a general machine learning serving framework. </a:t>
            </a:r>
            <a:r>
              <a:rPr lang="en-US" altLang="zh-CN" baseline="0" dirty="0">
                <a:solidFill>
                  <a:schemeClr val="bg1"/>
                </a:solidFill>
              </a:rPr>
              <a:t>There is a pluggable mechanism for the third part platform join in. Angel serving Now we support:</a:t>
            </a:r>
            <a:r>
              <a:rPr lang="en-US" altLang="zh-CN" dirty="0">
                <a:solidFill>
                  <a:schemeClr val="bg1"/>
                </a:solidFill>
              </a:rPr>
              <a:t> </a:t>
            </a:r>
          </a:p>
          <a:p>
            <a:pPr marL="800100" lvl="1" indent="-342900">
              <a:buAutoNum type="alphaLcParenR"/>
            </a:pPr>
            <a:r>
              <a:rPr lang="en-US" altLang="zh-CN" dirty="0">
                <a:solidFill>
                  <a:schemeClr val="bg1"/>
                </a:solidFill>
              </a:rPr>
              <a:t>Angel</a:t>
            </a:r>
          </a:p>
          <a:p>
            <a:pPr marL="800100" lvl="1" indent="-342900">
              <a:buAutoNum type="alphaLcParenR"/>
            </a:pPr>
            <a:r>
              <a:rPr lang="en-US" altLang="zh-CN" dirty="0">
                <a:solidFill>
                  <a:schemeClr val="bg1"/>
                </a:solidFill>
              </a:rPr>
              <a:t>Torch</a:t>
            </a:r>
          </a:p>
          <a:p>
            <a:pPr marL="800100" lvl="1" indent="-342900">
              <a:buAutoNum type="alphaLcParenR"/>
            </a:pPr>
            <a:r>
              <a:rPr lang="en-US" altLang="zh-CN" dirty="0">
                <a:solidFill>
                  <a:schemeClr val="bg1"/>
                </a:solidFill>
              </a:rPr>
              <a:t>PMML format: through the PMML format,</a:t>
            </a:r>
            <a:r>
              <a:rPr lang="en-US" altLang="zh-CN" baseline="0" dirty="0">
                <a:solidFill>
                  <a:schemeClr val="bg1"/>
                </a:solidFill>
              </a:rPr>
              <a:t> we can server </a:t>
            </a:r>
            <a:r>
              <a:rPr lang="en-US" altLang="zh-CN" dirty="0">
                <a:solidFill>
                  <a:schemeClr val="bg1"/>
                </a:solidFill>
              </a:rPr>
              <a:t>models from Spark and XGBoost</a:t>
            </a:r>
          </a:p>
          <a:p>
            <a:pPr marL="342900" indent="-342900">
              <a:buAutoNum type="arabicPeriod"/>
            </a:pPr>
            <a:r>
              <a:rPr lang="en-US" altLang="zh-CN" dirty="0">
                <a:solidFill>
                  <a:schemeClr val="bg1"/>
                </a:solidFill>
              </a:rPr>
              <a:t>Similar to TensorFlow serving,</a:t>
            </a:r>
            <a:r>
              <a:rPr lang="en-US" altLang="zh-CN" baseline="0" dirty="0">
                <a:solidFill>
                  <a:schemeClr val="bg1"/>
                </a:solidFill>
              </a:rPr>
              <a:t> we provide f</a:t>
            </a:r>
            <a:r>
              <a:rPr lang="en-US" altLang="zh-CN" dirty="0">
                <a:solidFill>
                  <a:schemeClr val="bg1"/>
                </a:solidFill>
              </a:rPr>
              <a:t>ine grain version control :</a:t>
            </a:r>
          </a:p>
          <a:p>
            <a:pPr marL="800100" lvl="1" indent="-342900">
              <a:buAutoNum type="alphaLcParenR"/>
            </a:pPr>
            <a:r>
              <a:rPr lang="en-US" altLang="zh-CN" dirty="0">
                <a:solidFill>
                  <a:schemeClr val="bg1"/>
                </a:solidFill>
              </a:rPr>
              <a:t>Earliest</a:t>
            </a:r>
          </a:p>
          <a:p>
            <a:pPr marL="800100" lvl="1" indent="-342900">
              <a:buAutoNum type="alphaLcParenR"/>
            </a:pPr>
            <a:r>
              <a:rPr lang="en-US" altLang="zh-CN" dirty="0">
                <a:solidFill>
                  <a:schemeClr val="bg1"/>
                </a:solidFill>
              </a:rPr>
              <a:t>Latest</a:t>
            </a:r>
          </a:p>
          <a:p>
            <a:pPr marL="800100" lvl="1" indent="-342900">
              <a:buAutoNum type="alphaLcParenR"/>
            </a:pPr>
            <a:r>
              <a:rPr lang="en-US" altLang="zh-CN" dirty="0">
                <a:solidFill>
                  <a:schemeClr val="bg1"/>
                </a:solidFill>
              </a:rPr>
              <a:t>Specified</a:t>
            </a:r>
          </a:p>
          <a:p>
            <a:pPr marL="342900" indent="-342900">
              <a:buAutoNum type="arabicPeriod"/>
            </a:pPr>
            <a:r>
              <a:rPr lang="en-US" altLang="zh-CN" dirty="0">
                <a:solidFill>
                  <a:schemeClr val="bg1"/>
                </a:solidFill>
              </a:rPr>
              <a:t>Apart from version control,</a:t>
            </a:r>
            <a:r>
              <a:rPr lang="en-US" altLang="zh-CN" baseline="0" dirty="0">
                <a:solidFill>
                  <a:schemeClr val="bg1"/>
                </a:solidFill>
              </a:rPr>
              <a:t> angel serving also provide f</a:t>
            </a:r>
            <a:r>
              <a:rPr lang="en-US" altLang="zh-CN" dirty="0">
                <a:solidFill>
                  <a:schemeClr val="bg1"/>
                </a:solidFill>
              </a:rPr>
              <a:t>ine grain service monitoring, including </a:t>
            </a:r>
          </a:p>
          <a:p>
            <a:pPr marL="800100" lvl="1" indent="-342900">
              <a:buFont typeface="+mj-lt"/>
              <a:buAutoNum type="alphaLcParenR"/>
            </a:pPr>
            <a:r>
              <a:rPr lang="en-US" altLang="zh-CN" dirty="0">
                <a:solidFill>
                  <a:schemeClr val="bg1"/>
                </a:solidFill>
              </a:rPr>
              <a:t>QPS: Query per second</a:t>
            </a:r>
          </a:p>
          <a:p>
            <a:pPr marL="800100" lvl="1" indent="-342900">
              <a:buFont typeface="+mj-lt"/>
              <a:buAutoNum type="alphaLcParenR"/>
            </a:pPr>
            <a:r>
              <a:rPr lang="en-US" altLang="zh-CN" dirty="0">
                <a:solidFill>
                  <a:schemeClr val="bg1"/>
                </a:solidFill>
              </a:rPr>
              <a:t>Number of exception requests</a:t>
            </a:r>
          </a:p>
          <a:p>
            <a:pPr marL="800100" lvl="1" indent="-342900">
              <a:buFont typeface="+mj-lt"/>
              <a:buAutoNum type="alphaLcParenR"/>
            </a:pPr>
            <a:r>
              <a:rPr lang="en-US" altLang="zh-CN" dirty="0">
                <a:solidFill>
                  <a:schemeClr val="bg1"/>
                </a:solidFill>
              </a:rPr>
              <a:t>Response time distribution</a:t>
            </a:r>
          </a:p>
          <a:p>
            <a:pPr marL="800100" lvl="1" indent="-342900">
              <a:buFont typeface="+mj-lt"/>
              <a:buAutoNum type="alphaLcParenR"/>
            </a:pPr>
            <a:r>
              <a:rPr lang="en-US" altLang="zh-CN" dirty="0">
                <a:solidFill>
                  <a:schemeClr val="bg1"/>
                </a:solidFill>
              </a:rPr>
              <a:t>Average response Time</a:t>
            </a:r>
          </a:p>
          <a:p>
            <a:pPr marL="800100" lvl="1" indent="-342900">
              <a:buFont typeface="+mj-lt"/>
              <a:buAutoNum type="alphaLcParenR"/>
            </a:pPr>
            <a:r>
              <a:rPr lang="en-US" altLang="zh-CN" dirty="0">
                <a:solidFill>
                  <a:schemeClr val="bg1"/>
                </a:solidFill>
              </a:rPr>
              <a:t>CPU/Mem/GPU/Network usage</a:t>
            </a:r>
            <a:endParaRPr lang="zh-CN" altLang="en-US" dirty="0">
              <a:solidFill>
                <a:schemeClr val="bg1"/>
              </a:solidFill>
            </a:endParaRP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20</a:t>
            </a:fld>
            <a:endParaRPr kumimoji="1" lang="zh-CN" altLang="en-US"/>
          </a:p>
        </p:txBody>
      </p:sp>
    </p:spTree>
    <p:extLst>
      <p:ext uri="{BB962C8B-B14F-4D97-AF65-F5344CB8AC3E}">
        <p14:creationId xmlns:p14="http://schemas.microsoft.com/office/powerpoint/2010/main" val="2381654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We compare Angel serving with TF serving.</a:t>
            </a:r>
            <a:r>
              <a:rPr lang="en-US" altLang="zh-CN" baseline="0" dirty="0"/>
              <a:t> </a:t>
            </a:r>
          </a:p>
          <a:p>
            <a:endParaRPr lang="en-US" altLang="zh-CN" baseline="0" dirty="0"/>
          </a:p>
          <a:p>
            <a:r>
              <a:rPr lang="en-US" altLang="zh-CN" baseline="0" dirty="0"/>
              <a:t>The left table show that Angel serving can cross platform, while TF Serving is design for TensorFlow models.</a:t>
            </a:r>
          </a:p>
          <a:p>
            <a:endParaRPr lang="en-US" altLang="zh-CN" baseline="0" dirty="0"/>
          </a:p>
          <a:p>
            <a:r>
              <a:rPr lang="en-US" altLang="zh-CN" baseline="0" dirty="0"/>
              <a:t>The right table is a performance comparison with TensorFlow in multiple dimension. </a:t>
            </a:r>
          </a:p>
          <a:p>
            <a:r>
              <a:rPr lang="en-US" altLang="zh-CN" baseline="0" dirty="0"/>
              <a:t>The test model is DeepFM with 1 million features. Total 100 thousand requests. </a:t>
            </a:r>
          </a:p>
          <a:p>
            <a:pPr marL="171450" indent="-171450">
              <a:buFontTx/>
              <a:buChar char="-"/>
            </a:pPr>
            <a:r>
              <a:rPr lang="en-US" altLang="zh-CN" baseline="0" dirty="0"/>
              <a:t>The total time of Angel serving and TF serving are 56 and 59 seconds respectively</a:t>
            </a:r>
          </a:p>
          <a:p>
            <a:pPr marL="171450" indent="-171450">
              <a:buFontTx/>
              <a:buChar char="-"/>
            </a:pPr>
            <a:r>
              <a:rPr lang="en-US" altLang="zh-CN" baseline="0" dirty="0"/>
              <a:t>The average response time is 2 milliseconds for both Angel serving and TF serving </a:t>
            </a:r>
          </a:p>
          <a:p>
            <a:pPr marL="171450" indent="-171450">
              <a:buFontTx/>
              <a:buChar char="-"/>
            </a:pPr>
            <a:r>
              <a:rPr lang="en-US" altLang="zh-CN" baseline="0" dirty="0"/>
              <a:t>The QPS of Angel serving is 19 hundred , while TF serving is 18 hundred</a:t>
            </a:r>
          </a:p>
          <a:p>
            <a:endParaRPr lang="en-US" altLang="zh-CN" baseline="0" dirty="0"/>
          </a:p>
          <a:p>
            <a:r>
              <a:rPr lang="en-US" altLang="zh-CN" baseline="0" dirty="0"/>
              <a:t>All the result shows Angel serving is </a:t>
            </a:r>
            <a:r>
              <a:rPr lang="en-US" altLang="zh-CN" dirty="0">
                <a:effectLst/>
              </a:rPr>
              <a:t>comparable with TF serving (actually a litter better).</a:t>
            </a:r>
            <a:r>
              <a:rPr lang="en-US" altLang="zh-CN" baseline="0" dirty="0">
                <a:effectLst/>
              </a:rPr>
              <a:t> </a:t>
            </a:r>
            <a:br>
              <a:rPr lang="en-US" altLang="zh-CN" dirty="0">
                <a:effectLst/>
              </a:rPr>
            </a:br>
            <a:r>
              <a:rPr lang="en-US" altLang="zh-CN" baseline="0" dirty="0"/>
              <a:t> </a:t>
            </a:r>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21</a:t>
            </a:fld>
            <a:endParaRPr kumimoji="1" lang="zh-CN" altLang="en-US"/>
          </a:p>
        </p:txBody>
      </p:sp>
    </p:spTree>
    <p:extLst>
      <p:ext uri="{BB962C8B-B14F-4D97-AF65-F5344CB8AC3E}">
        <p14:creationId xmlns:p14="http://schemas.microsoft.com/office/powerpoint/2010/main" val="4062496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Angel serving has integrated with TI one.</a:t>
            </a:r>
            <a:r>
              <a:rPr lang="en-US" altLang="zh-CN" baseline="0" dirty="0"/>
              <a:t> TI one is a machine platform on Tencent cloud. Let take a look.</a:t>
            </a:r>
          </a:p>
          <a:p>
            <a:pPr marL="171450" indent="-171450">
              <a:buFontTx/>
              <a:buChar char="-"/>
            </a:pPr>
            <a:r>
              <a:rPr lang="en-US" altLang="zh-CN" baseline="0" dirty="0"/>
              <a:t>First, load a model form local or HDFS </a:t>
            </a:r>
          </a:p>
          <a:p>
            <a:pPr marL="171450" indent="-171450">
              <a:buFontTx/>
              <a:buChar char="-"/>
            </a:pPr>
            <a:r>
              <a:rPr lang="en-US" altLang="zh-CN" baseline="0" dirty="0"/>
              <a:t>Then, choose a version and deploy </a:t>
            </a:r>
          </a:p>
          <a:p>
            <a:pPr marL="171450" indent="-171450">
              <a:buFontTx/>
              <a:buChar char="-"/>
            </a:pPr>
            <a:r>
              <a:rPr lang="en-US" altLang="zh-CN" baseline="0" dirty="0"/>
              <a:t>The backend will create and load the serving image, so it will take a while</a:t>
            </a:r>
          </a:p>
          <a:p>
            <a:pPr marL="171450" indent="-171450">
              <a:buFontTx/>
              <a:buChar char="-"/>
            </a:pPr>
            <a:r>
              <a:rPr lang="en-US" altLang="zh-CN" baseline="0" dirty="0"/>
              <a:t>After the serving is ready, you can test it </a:t>
            </a:r>
          </a:p>
          <a:p>
            <a:pPr marL="0" indent="0">
              <a:buFontTx/>
              <a:buNone/>
            </a:pPr>
            <a:endParaRPr lang="en-US" altLang="zh-CN" baseline="0" dirty="0"/>
          </a:p>
          <a:p>
            <a:pPr marL="0" indent="0">
              <a:buFontTx/>
              <a:buNone/>
            </a:pPr>
            <a:endParaRPr lang="en-US" altLang="zh-CN" baseline="0" dirty="0"/>
          </a:p>
          <a:p>
            <a:pPr marL="0" indent="0">
              <a:buFontTx/>
              <a:buNone/>
            </a:pPr>
            <a:r>
              <a:rPr lang="en-US" altLang="zh-CN" baseline="0" dirty="0"/>
              <a:t>OK, that ‘s all the new features of Angel 3.0. let’s shared two user cases.</a:t>
            </a:r>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22</a:t>
            </a:fld>
            <a:endParaRPr kumimoji="1" lang="zh-CN" altLang="en-US"/>
          </a:p>
        </p:txBody>
      </p:sp>
    </p:spTree>
    <p:extLst>
      <p:ext uri="{BB962C8B-B14F-4D97-AF65-F5344CB8AC3E}">
        <p14:creationId xmlns:p14="http://schemas.microsoft.com/office/powerpoint/2010/main" val="32792086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first user case is form Tencent short video department.</a:t>
            </a:r>
            <a:r>
              <a:rPr lang="en-US" altLang="zh-CN" baseline="0" dirty="0"/>
              <a:t> </a:t>
            </a:r>
          </a:p>
          <a:p>
            <a:endParaRPr lang="en-US" altLang="zh-CN" baseline="0" dirty="0"/>
          </a:p>
          <a:p>
            <a:pPr rtl="0" fontAlgn="t"/>
            <a:r>
              <a:rPr lang="en-US" altLang="zh-CN" sz="1200" b="0" i="0" kern="1200" dirty="0">
                <a:solidFill>
                  <a:schemeClr val="tx1"/>
                </a:solidFill>
                <a:effectLst/>
                <a:latin typeface="+mn-lt"/>
                <a:ea typeface="+mn-ea"/>
                <a:cs typeface="+mn-cs"/>
              </a:rPr>
              <a:t>The user's </a:t>
            </a:r>
            <a:r>
              <a:rPr lang="en-US" altLang="zh-CN" baseline="0" dirty="0"/>
              <a:t>video </a:t>
            </a:r>
            <a:r>
              <a:rPr lang="en-US" altLang="zh-CN" sz="1200" b="0" i="0" kern="1200" dirty="0">
                <a:solidFill>
                  <a:schemeClr val="tx1"/>
                </a:solidFill>
                <a:effectLst/>
                <a:latin typeface="+mn-lt"/>
                <a:ea typeface="+mn-ea"/>
                <a:cs typeface="+mn-cs"/>
              </a:rPr>
              <a:t>play log and context </a:t>
            </a:r>
            <a:r>
              <a:rPr lang="en-US" altLang="zh-CN" baseline="0" dirty="0"/>
              <a:t>information </a:t>
            </a:r>
            <a:r>
              <a:rPr lang="en-US" altLang="zh-CN" sz="1200" b="0" i="0" kern="1200" dirty="0">
                <a:solidFill>
                  <a:schemeClr val="tx1"/>
                </a:solidFill>
                <a:effectLst/>
                <a:latin typeface="+mn-lt"/>
                <a:ea typeface="+mn-ea"/>
                <a:cs typeface="+mn-cs"/>
              </a:rPr>
              <a:t>are forward to kafka in real time, and the stream computation engine, Storm, subscribes to the data from kafka. In Storm, there is a real-time feature generator that queries user and video profiles from the KV store to generate features. The generated features are forward to the online training system to update the online model on the one hand.</a:t>
            </a:r>
            <a:r>
              <a:rPr lang="en-US" altLang="zh-CN" sz="1200" b="0" i="0"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On the other hand, those features are dumped into HDFS for offline training. The offline model is used to initialize the online system and reset the online system when there is an exception. </a:t>
            </a:r>
            <a:br>
              <a:rPr lang="en-US" altLang="zh-CN" sz="1200" b="0" i="0" kern="1200" dirty="0">
                <a:solidFill>
                  <a:schemeClr val="tx1"/>
                </a:solidFill>
                <a:effectLst/>
                <a:latin typeface="+mn-lt"/>
                <a:ea typeface="+mn-ea"/>
                <a:cs typeface="+mn-cs"/>
              </a:rPr>
            </a:br>
            <a:br>
              <a:rPr lang="en-US" altLang="zh-CN" sz="1200" b="0" i="0" kern="1200" dirty="0">
                <a:solidFill>
                  <a:schemeClr val="tx1"/>
                </a:solidFill>
                <a:effectLst/>
                <a:latin typeface="+mn-lt"/>
                <a:ea typeface="+mn-ea"/>
                <a:cs typeface="+mn-cs"/>
              </a:rPr>
            </a:br>
            <a:r>
              <a:rPr lang="en-US" altLang="zh-CN" sz="1200" b="0" i="0" kern="1200" dirty="0">
                <a:solidFill>
                  <a:schemeClr val="tx1"/>
                </a:solidFill>
                <a:effectLst/>
                <a:latin typeface="+mn-lt"/>
                <a:ea typeface="+mn-ea"/>
                <a:cs typeface="+mn-cs"/>
              </a:rPr>
              <a:t>The algorithm used is FM, with a data dimension of 63+K, 2.4 billion samples. </a:t>
            </a:r>
          </a:p>
          <a:p>
            <a:pPr rtl="0" fontAlgn="t"/>
            <a:endParaRPr lang="en-US" altLang="zh-CN" sz="1200" b="0" i="0" kern="1200" dirty="0">
              <a:solidFill>
                <a:schemeClr val="tx1"/>
              </a:solidFill>
              <a:effectLst/>
              <a:latin typeface="+mn-lt"/>
              <a:ea typeface="+mn-ea"/>
              <a:cs typeface="+mn-cs"/>
            </a:endParaRPr>
          </a:p>
          <a:p>
            <a:pPr rtl="0" fontAlgn="t"/>
            <a:r>
              <a:rPr lang="en-US" altLang="zh-CN" sz="1200" b="0" i="0" kern="1200" dirty="0">
                <a:solidFill>
                  <a:schemeClr val="tx1"/>
                </a:solidFill>
                <a:effectLst/>
                <a:latin typeface="+mn-lt"/>
                <a:ea typeface="+mn-ea"/>
                <a:cs typeface="+mn-cs"/>
              </a:rPr>
              <a:t>Before the </a:t>
            </a:r>
            <a:r>
              <a:rPr lang="en-US" altLang="zh-CN" sz="1200" b="0" i="0" kern="1200" dirty="0" err="1">
                <a:solidFill>
                  <a:schemeClr val="tx1"/>
                </a:solidFill>
                <a:effectLst/>
                <a:latin typeface="+mn-lt"/>
                <a:ea typeface="+mn-ea"/>
                <a:cs typeface="+mn-cs"/>
              </a:rPr>
              <a:t>provious</a:t>
            </a:r>
            <a:r>
              <a:rPr lang="en-US" altLang="zh-CN" sz="1200" b="0" i="0" kern="1200" dirty="0">
                <a:solidFill>
                  <a:schemeClr val="tx1"/>
                </a:solidFill>
                <a:effectLst/>
                <a:latin typeface="+mn-lt"/>
                <a:ea typeface="+mn-ea"/>
                <a:cs typeface="+mn-cs"/>
              </a:rPr>
              <a:t> the training duration is 10+ hours (based on spark), and after using Angel, it is down</a:t>
            </a:r>
            <a:r>
              <a:rPr lang="en-US" altLang="zh-CN" sz="1200" b="0" i="0" kern="1200" baseline="0" dirty="0">
                <a:solidFill>
                  <a:schemeClr val="tx1"/>
                </a:solidFill>
                <a:effectLst/>
                <a:latin typeface="+mn-lt"/>
                <a:ea typeface="+mn-ea"/>
                <a:cs typeface="+mn-cs"/>
              </a:rPr>
              <a:t> to </a:t>
            </a:r>
            <a:r>
              <a:rPr lang="en-US" altLang="zh-CN" sz="1200" b="0" i="0" kern="1200" dirty="0">
                <a:solidFill>
                  <a:schemeClr val="tx1"/>
                </a:solidFill>
                <a:effectLst/>
                <a:latin typeface="+mn-lt"/>
                <a:ea typeface="+mn-ea"/>
                <a:cs typeface="+mn-cs"/>
              </a:rPr>
              <a:t>1 hour.</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23</a:t>
            </a:fld>
            <a:endParaRPr kumimoji="1" lang="zh-CN" altLang="en-US"/>
          </a:p>
        </p:txBody>
      </p:sp>
    </p:spTree>
    <p:extLst>
      <p:ext uri="{BB962C8B-B14F-4D97-AF65-F5344CB8AC3E}">
        <p14:creationId xmlns:p14="http://schemas.microsoft.com/office/powerpoint/2010/main" val="27251195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Another user case is Financial Anti-Fraud in Tencent.</a:t>
            </a:r>
          </a:p>
          <a:p>
            <a:endParaRPr lang="en-US" altLang="zh-CN" dirty="0"/>
          </a:p>
          <a:p>
            <a:r>
              <a:rPr lang="en-US" altLang="zh-CN" dirty="0"/>
              <a:t>The network is heterogeneous, there are several types of edge:</a:t>
            </a:r>
          </a:p>
          <a:p>
            <a:pPr marL="171450" indent="-171450">
              <a:buFontTx/>
              <a:buChar char="-"/>
            </a:pPr>
            <a:r>
              <a:rPr lang="en-US" altLang="zh-CN" baseline="0" dirty="0"/>
              <a:t>Payment edge: if user A pay money to use B, there is an edge between A and B</a:t>
            </a:r>
          </a:p>
          <a:p>
            <a:pPr marL="171450" indent="-171450">
              <a:buFontTx/>
              <a:buChar char="-"/>
            </a:pPr>
            <a:r>
              <a:rPr lang="en-US" altLang="zh-CN" baseline="0" dirty="0"/>
              <a:t>Device edge : if user A and user B shared the same device, there is a edge between them. </a:t>
            </a:r>
          </a:p>
          <a:p>
            <a:pPr marL="171450" indent="-171450">
              <a:buFontTx/>
              <a:buChar char="-"/>
            </a:pPr>
            <a:r>
              <a:rPr lang="en-US" altLang="zh-CN" baseline="0" dirty="0"/>
              <a:t>Wi-Fi edge: if two user </a:t>
            </a:r>
            <a:r>
              <a:rPr lang="en-US" altLang="zh-CN" dirty="0"/>
              <a:t>access</a:t>
            </a:r>
            <a:r>
              <a:rPr lang="en-US" altLang="zh-CN" baseline="0" dirty="0"/>
              <a:t> the Internet through the same Wi-Fi, then there is an edge between them</a:t>
            </a:r>
          </a:p>
          <a:p>
            <a:pPr marL="0" indent="0">
              <a:buFontTx/>
              <a:buNone/>
            </a:pPr>
            <a:endParaRPr lang="en-US" altLang="zh-CN" baseline="0" dirty="0"/>
          </a:p>
          <a:p>
            <a:pPr marL="0" indent="0">
              <a:buFontTx/>
              <a:buNone/>
            </a:pPr>
            <a:r>
              <a:rPr lang="en-US" altLang="zh-CN" baseline="0" dirty="0"/>
              <a:t>The underlying reason is the financial fraud gang usually share Wi-Fi and device. </a:t>
            </a:r>
          </a:p>
          <a:p>
            <a:pPr marL="0" indent="0">
              <a:buFontTx/>
              <a:buNone/>
            </a:pPr>
            <a:endParaRPr lang="en-US" altLang="zh-CN" baseline="0" dirty="0"/>
          </a:p>
          <a:p>
            <a:pPr marL="0" indent="0">
              <a:buFontTx/>
              <a:buNone/>
            </a:pPr>
            <a:r>
              <a:rPr lang="en-US" altLang="zh-CN" baseline="0" dirty="0"/>
              <a:t>The fast unfolding algorithm in Angel is used to discover communities. Fraud risk model use the discovered communities, user and network features as input to create a anti-fraud strategy.  </a:t>
            </a:r>
          </a:p>
          <a:p>
            <a:pPr marL="0" indent="0">
              <a:buFontTx/>
              <a:buNone/>
            </a:pPr>
            <a:endParaRPr lang="en-US" altLang="zh-CN" baseline="0" dirty="0"/>
          </a:p>
          <a:p>
            <a:pPr marL="0" indent="0">
              <a:buFontTx/>
              <a:buNone/>
            </a:pPr>
            <a:r>
              <a:rPr lang="en-US" altLang="zh-CN" baseline="0" dirty="0"/>
              <a:t>Let focus on the fast unfolding step. The graph including 1 and a half billion nodes, 20 billion edges. The previous implementation is based on spark GraphX. It takes about 20 hours to finish the training. While Angel only takes 5 hours.   </a:t>
            </a:r>
          </a:p>
          <a:p>
            <a:pPr marL="0" indent="0">
              <a:buFontTx/>
              <a:buNone/>
            </a:pPr>
            <a:endParaRPr lang="en-US" altLang="zh-CN" baseline="0" dirty="0"/>
          </a:p>
          <a:p>
            <a:pPr marL="0" indent="0">
              <a:buFontTx/>
              <a:buNone/>
            </a:pPr>
            <a:endParaRPr lang="en-US" altLang="zh-CN" baseline="0"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24</a:t>
            </a:fld>
            <a:endParaRPr kumimoji="1" lang="zh-CN" altLang="en-US"/>
          </a:p>
        </p:txBody>
      </p:sp>
    </p:spTree>
    <p:extLst>
      <p:ext uri="{BB962C8B-B14F-4D97-AF65-F5344CB8AC3E}">
        <p14:creationId xmlns:p14="http://schemas.microsoft.com/office/powerpoint/2010/main" val="1971657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Thank you</a:t>
            </a:r>
            <a:r>
              <a:rPr lang="en-US" altLang="zh-CN" baseline="0" dirty="0"/>
              <a:t> for you attention !</a:t>
            </a:r>
          </a:p>
          <a:p>
            <a:endParaRPr lang="en-US" altLang="zh-CN" baseline="0" dirty="0"/>
          </a:p>
          <a:p>
            <a:r>
              <a:rPr lang="en-US" altLang="zh-CN" baseline="0" dirty="0"/>
              <a:t>If you interest in our project, you can scan the QR code for more </a:t>
            </a:r>
            <a:r>
              <a:rPr lang="en-US" altLang="zh-CN" baseline="0"/>
              <a:t>information!</a:t>
            </a:r>
            <a:endParaRPr lang="en-US" altLang="zh-CN" baseline="0"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25</a:t>
            </a:fld>
            <a:endParaRPr kumimoji="1" lang="zh-CN" altLang="en-US"/>
          </a:p>
        </p:txBody>
      </p:sp>
    </p:spTree>
    <p:extLst>
      <p:ext uri="{BB962C8B-B14F-4D97-AF65-F5344CB8AC3E}">
        <p14:creationId xmlns:p14="http://schemas.microsoft.com/office/powerpoint/2010/main" val="9702286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What is Angel?</a:t>
            </a:r>
          </a:p>
          <a:p>
            <a:r>
              <a:rPr lang="en-US" altLang="zh-CN" dirty="0"/>
              <a:t>Angel is a large scale distributed machine learning platform for</a:t>
            </a:r>
            <a:r>
              <a:rPr lang="en-US" altLang="zh-CN" baseline="0" dirty="0"/>
              <a:t> sparse data and huge model. There are many machine learning platform in the industry, such as TensorFlow, PyTorch, MxNet, PadlePadle and Spark. What makes Angel special ? I think the underlying reasons are </a:t>
            </a:r>
          </a:p>
          <a:p>
            <a:endParaRPr lang="en-US" altLang="zh-CN" baseline="0" dirty="0"/>
          </a:p>
          <a:p>
            <a:pPr marL="228600" indent="-228600">
              <a:buAutoNum type="arabicParenR"/>
            </a:pPr>
            <a:r>
              <a:rPr lang="en-US" altLang="zh-CN" baseline="0" dirty="0"/>
              <a:t>Angel is build on an efficient and High available Parameter server(PS).</a:t>
            </a:r>
            <a:r>
              <a:rPr lang="en-US" altLang="zh-CN" dirty="0">
                <a:effectLst/>
              </a:rPr>
              <a:t> The distinguished feature of Angel PS is that Angel support</a:t>
            </a:r>
            <a:r>
              <a:rPr lang="en-US" altLang="zh-CN" baseline="0" dirty="0">
                <a:effectLst/>
              </a:rPr>
              <a:t> </a:t>
            </a:r>
            <a:r>
              <a:rPr lang="en-US" altLang="zh-CN" dirty="0">
                <a:effectLst/>
              </a:rPr>
              <a:t>parameter server function (PSF), which </a:t>
            </a:r>
            <a:r>
              <a:rPr lang="en-US" altLang="zh-CN" baseline="0" dirty="0"/>
              <a:t>allow to push calculation down to the PS. Compared with other synchronize approach, such as all reduce, Angel PS do not require all the parameters store on a single node. Both the horizontal scalability of PS and the flexibility of PSF make Angel PS suitable for training huge models with trillion of parameters.</a:t>
            </a:r>
          </a:p>
          <a:p>
            <a:pPr marL="228600" indent="-228600">
              <a:buAutoNum type="arabicParenR"/>
            </a:pPr>
            <a:r>
              <a:rPr lang="en-US" altLang="zh-CN" baseline="0" dirty="0"/>
              <a:t>There is a self-developed math lib in Angel. The math lib is designed for high dimensional sparse data calculation. Our math lib the 10X faster than breeze in sparse calculation.</a:t>
            </a:r>
          </a:p>
          <a:p>
            <a:pPr marL="228600" marR="0" lvl="0" indent="-228600" algn="l" defTabSz="914400" rtl="0" eaLnBrk="1" fontAlgn="auto" latinLnBrk="0" hangingPunct="1">
              <a:lnSpc>
                <a:spcPct val="100000"/>
              </a:lnSpc>
              <a:spcBef>
                <a:spcPts val="0"/>
              </a:spcBef>
              <a:spcAft>
                <a:spcPts val="0"/>
              </a:spcAft>
              <a:buClrTx/>
              <a:buSzTx/>
              <a:buFontTx/>
              <a:buAutoNum type="arabicParenR"/>
              <a:tabLst/>
              <a:defRPr/>
            </a:pPr>
            <a:r>
              <a:rPr lang="en-US" altLang="zh-CN" baseline="0" dirty="0"/>
              <a:t>For the above-mentioned reasons, the algorithms of Angel focus on recommendation and graph learning. The radar figure show that Angel is very different with other platforms, such as TensorFlow, PyTorch and spark. Both TensorFlow and  PyTorch are excellent at deep learning but they are not good enough at dealing with huge models and sparse data. While Angel is good at. </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3</a:t>
            </a:fld>
            <a:endParaRPr kumimoji="1" lang="zh-CN" altLang="en-US"/>
          </a:p>
        </p:txBody>
      </p:sp>
    </p:spTree>
    <p:extLst>
      <p:ext uri="{BB962C8B-B14F-4D97-AF65-F5344CB8AC3E}">
        <p14:creationId xmlns:p14="http://schemas.microsoft.com/office/powerpoint/2010/main" val="1821760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slice show the component architecture:</a:t>
            </a:r>
          </a:p>
          <a:p>
            <a:pPr marL="171450" indent="-171450">
              <a:buFontTx/>
              <a:buChar char="-"/>
            </a:pPr>
            <a:r>
              <a:rPr lang="en-US" altLang="zh-CN" dirty="0"/>
              <a:t>The self-developed math lib lies at the bottom, it is optimized for sparse vectors</a:t>
            </a:r>
          </a:p>
          <a:p>
            <a:pPr marL="171450" indent="-171450">
              <a:buFontTx/>
              <a:buChar char="-"/>
            </a:pPr>
            <a:r>
              <a:rPr lang="en-US" altLang="zh-CN" dirty="0"/>
              <a:t>Angel parameter server is based on the math lib and provide efficient and high available parameter service</a:t>
            </a:r>
          </a:p>
          <a:p>
            <a:pPr marL="171450" indent="-171450">
              <a:buFontTx/>
              <a:buChar char="-"/>
            </a:pPr>
            <a:r>
              <a:rPr lang="en-US" altLang="zh-CN" dirty="0"/>
              <a:t>Except for PS, there are two</a:t>
            </a:r>
            <a:r>
              <a:rPr lang="en-US" altLang="zh-CN" baseline="0" dirty="0"/>
              <a:t> computation engines</a:t>
            </a:r>
            <a:r>
              <a:rPr lang="en-US" altLang="zh-CN" dirty="0"/>
              <a:t>: PyTorch, Angel mlcore (Angel Computation graph, Angel Tree Core)</a:t>
            </a:r>
          </a:p>
          <a:p>
            <a:r>
              <a:rPr lang="en-US" altLang="zh-CN" dirty="0"/>
              <a:t>Distributed executors are build on the computation engines. There are three executors: Angel, Spark On Angel , PyTorch On Angel</a:t>
            </a:r>
          </a:p>
          <a:p>
            <a:r>
              <a:rPr lang="en-US" altLang="zh-CN" dirty="0"/>
              <a:t>Public service components are on the top, including AutoML, angel Serving</a:t>
            </a:r>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4</a:t>
            </a:fld>
            <a:endParaRPr kumimoji="1" lang="zh-CN" altLang="en-US"/>
          </a:p>
        </p:txBody>
      </p:sp>
    </p:spTree>
    <p:extLst>
      <p:ext uri="{BB962C8B-B14F-4D97-AF65-F5344CB8AC3E}">
        <p14:creationId xmlns:p14="http://schemas.microsoft.com/office/powerpoint/2010/main" val="397684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Angel inside Tencent </a:t>
            </a:r>
          </a:p>
          <a:p>
            <a:endParaRPr lang="en-US" altLang="zh-CN" dirty="0"/>
          </a:p>
          <a:p>
            <a:r>
              <a:rPr lang="en-US" altLang="zh-CN" dirty="0"/>
              <a:t>The left figure show the number of tasks running on Angel since last June.</a:t>
            </a:r>
            <a:r>
              <a:rPr lang="en-US" altLang="zh-CN" baseline="0" dirty="0"/>
              <a:t>  As you see, the task number increase 2 and a Half times. Especially, the tasks on SONA increase almost 10 times. Due to this reason, we upgrade SONA in Angel 3.0 to make it more user friendly. The left table show some detailed statistics. Such as active users in month and day. Form the number, we can conclude that Angel project running very well in Tencent. </a:t>
            </a:r>
          </a:p>
          <a:p>
            <a:endParaRPr lang="en-US" altLang="zh-CN" baseline="0" dirty="0"/>
          </a:p>
          <a:p>
            <a:r>
              <a:rPr lang="en-US" altLang="zh-CN" dirty="0"/>
              <a:t>Moreover,</a:t>
            </a:r>
            <a:r>
              <a:rPr lang="en-US" altLang="zh-CN" baseline="0" dirty="0"/>
              <a:t> s</a:t>
            </a:r>
            <a:r>
              <a:rPr lang="en-US" altLang="zh-CN" dirty="0"/>
              <a:t>ome of the popular apps,</a:t>
            </a:r>
            <a:r>
              <a:rPr lang="en-US" altLang="zh-CN" baseline="0" dirty="0"/>
              <a:t> such as </a:t>
            </a:r>
            <a:r>
              <a:rPr lang="en-US" altLang="zh-CN" dirty="0"/>
              <a:t>Tencent video,</a:t>
            </a:r>
            <a:r>
              <a:rPr lang="en-US" altLang="zh-CN" baseline="0" dirty="0"/>
              <a:t> Tencent news and WeChat, are all Angel’s users.</a:t>
            </a:r>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5</a:t>
            </a:fld>
            <a:endParaRPr kumimoji="1" lang="zh-CN" altLang="en-US"/>
          </a:p>
        </p:txBody>
      </p:sp>
    </p:spTree>
    <p:extLst>
      <p:ext uri="{BB962C8B-B14F-4D97-AF65-F5344CB8AC3E}">
        <p14:creationId xmlns:p14="http://schemas.microsoft.com/office/powerpoint/2010/main" val="379017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Angel outside Tencent</a:t>
            </a:r>
          </a:p>
          <a:p>
            <a:r>
              <a:rPr lang="en-US" altLang="zh-CN" dirty="0"/>
              <a:t>To statistic</a:t>
            </a:r>
            <a:r>
              <a:rPr lang="en-US" altLang="zh-CN" baseline="0" dirty="0"/>
              <a:t> users out side of Tencent is a challenge. We have run a social media account, so that we can response user’s questions</a:t>
            </a:r>
            <a:r>
              <a:rPr lang="zh-CN" altLang="en-US" baseline="0" dirty="0"/>
              <a:t> </a:t>
            </a:r>
            <a:r>
              <a:rPr lang="en-US" altLang="zh-CN" baseline="0" dirty="0"/>
              <a:t>at the first time.  All the statistics data is based on that account. </a:t>
            </a:r>
          </a:p>
          <a:p>
            <a:pPr marL="171450" indent="-171450">
              <a:buFontTx/>
              <a:buChar char="-"/>
            </a:pPr>
            <a:r>
              <a:rPr lang="en-US" altLang="zh-CN" baseline="0" dirty="0"/>
              <a:t>There are more than 100 companies and institutions use Angel in their products or inner system </a:t>
            </a:r>
          </a:p>
          <a:p>
            <a:pPr marL="171450" indent="-171450">
              <a:buFontTx/>
              <a:buChar char="-"/>
            </a:pPr>
            <a:r>
              <a:rPr lang="en-US" altLang="zh-CN" baseline="0" dirty="0"/>
              <a:t>Most of the users come form China. Especially from Beijing, shanghai, Hangzhou, Chengdu and Shenzhen</a:t>
            </a:r>
          </a:p>
          <a:p>
            <a:pPr marL="171450" indent="-171450">
              <a:buFontTx/>
              <a:buChar char="-"/>
            </a:pPr>
            <a:r>
              <a:rPr lang="en-US" altLang="zh-CN" baseline="0" dirty="0"/>
              <a:t>That left figure list the top companies that use Angel. As you see, Weibio, Xiaomi and HUAWEI are all our users.</a:t>
            </a:r>
          </a:p>
          <a:p>
            <a:pPr marL="171450" indent="-171450">
              <a:buFontTx/>
              <a:buChar char="-"/>
            </a:pPr>
            <a:endParaRPr lang="en-US" altLang="zh-CN" baseline="0" dirty="0"/>
          </a:p>
          <a:p>
            <a:pPr marL="0" indent="0">
              <a:buFontTx/>
              <a:buNone/>
            </a:pPr>
            <a:endParaRPr lang="en-US" altLang="zh-CN" baseline="0" dirty="0"/>
          </a:p>
          <a:p>
            <a:endParaRPr lang="en-US" altLang="zh-CN" baseline="0"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6</a:t>
            </a:fld>
            <a:endParaRPr kumimoji="1" lang="zh-CN" altLang="en-US"/>
          </a:p>
        </p:txBody>
      </p:sp>
    </p:spTree>
    <p:extLst>
      <p:ext uri="{BB962C8B-B14F-4D97-AF65-F5344CB8AC3E}">
        <p14:creationId xmlns:p14="http://schemas.microsoft.com/office/powerpoint/2010/main" val="18738954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Open</a:t>
            </a:r>
            <a:r>
              <a:rPr lang="en-US" altLang="zh-CN" baseline="0" dirty="0"/>
              <a:t> source statistics and papers</a:t>
            </a:r>
          </a:p>
          <a:p>
            <a:pPr marL="171450" indent="-171450">
              <a:buFontTx/>
              <a:buChar char="-"/>
            </a:pPr>
            <a:r>
              <a:rPr lang="en-US" altLang="zh-CN" baseline="0" dirty="0"/>
              <a:t>There are more than 4200 stars, more than 1000 forks, </a:t>
            </a:r>
            <a:r>
              <a:rPr lang="en-US" altLang="zh-CN" dirty="0"/>
              <a:t>7 sub</a:t>
            </a:r>
            <a:r>
              <a:rPr lang="en-US" altLang="zh-CN" baseline="0" dirty="0"/>
              <a:t> projects, more than 300k lines of code</a:t>
            </a:r>
          </a:p>
          <a:p>
            <a:pPr marL="171450" indent="-171450">
              <a:buFontTx/>
              <a:buChar char="-"/>
            </a:pPr>
            <a:r>
              <a:rPr lang="en-US" altLang="zh-CN" baseline="0" dirty="0"/>
              <a:t>more than 2000 commits, 38 contributors, and 8 of them are committers</a:t>
            </a:r>
          </a:p>
          <a:p>
            <a:pPr marL="0" indent="0">
              <a:buFontTx/>
              <a:buNone/>
            </a:pPr>
            <a:endParaRPr lang="en-US" altLang="zh-CN" baseline="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aseline="0" dirty="0"/>
              <a:t>From those data, we can conclude that angel community is very active</a:t>
            </a:r>
          </a:p>
          <a:p>
            <a:pPr marL="0" indent="0">
              <a:buFontTx/>
              <a:buNone/>
            </a:pPr>
            <a:endParaRPr lang="en-US" altLang="zh-CN" baseline="0" dirty="0"/>
          </a:p>
          <a:p>
            <a:pPr marL="0" indent="0">
              <a:buFontTx/>
              <a:buNone/>
            </a:pPr>
            <a:r>
              <a:rPr lang="en-US" altLang="zh-CN" baseline="0" dirty="0"/>
              <a:t>What’s more, we have published three papers on top conference, such as SIGMOD, VLDB and ICDE.</a:t>
            </a:r>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7</a:t>
            </a:fld>
            <a:endParaRPr kumimoji="1" lang="zh-CN" altLang="en-US"/>
          </a:p>
        </p:txBody>
      </p:sp>
    </p:spTree>
    <p:extLst>
      <p:ext uri="{BB962C8B-B14F-4D97-AF65-F5344CB8AC3E}">
        <p14:creationId xmlns:p14="http://schemas.microsoft.com/office/powerpoint/2010/main" val="21342238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is an overview of the new features of Angel 3.0</a:t>
            </a:r>
          </a:p>
          <a:p>
            <a:endParaRPr lang="en-US" altLang="zh-CN" dirty="0"/>
          </a:p>
          <a:p>
            <a:r>
              <a:rPr lang="en-US" altLang="zh-CN" dirty="0"/>
              <a:t>The while, brown and red color are represent existing, enhanced and new arrival component. </a:t>
            </a:r>
          </a:p>
          <a:p>
            <a:r>
              <a:rPr lang="en-US" altLang="zh-CN" dirty="0"/>
              <a:t>- The new component including auto feature engineering, serving, PyTorch on Angel, AutoML and Kubernetes support</a:t>
            </a:r>
          </a:p>
          <a:p>
            <a:r>
              <a:rPr lang="en-US" altLang="zh-CN" dirty="0"/>
              <a:t>- The enhanced components including improved computation graph, spark on angel and PS</a:t>
            </a:r>
          </a:p>
          <a:p>
            <a:endParaRPr lang="en-US" altLang="zh-CN" dirty="0"/>
          </a:p>
          <a:p>
            <a:r>
              <a:rPr lang="en-US" altLang="zh-CN" dirty="0"/>
              <a:t>So, Angel 3.0 is a milestone version</a:t>
            </a:r>
          </a:p>
          <a:p>
            <a:endParaRPr lang="zh-CN" altLang="en-US" dirty="0"/>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8</a:t>
            </a:fld>
            <a:endParaRPr kumimoji="1" lang="zh-CN" altLang="en-US"/>
          </a:p>
        </p:txBody>
      </p:sp>
    </p:spTree>
    <p:extLst>
      <p:ext uri="{BB962C8B-B14F-4D97-AF65-F5344CB8AC3E}">
        <p14:creationId xmlns:p14="http://schemas.microsoft.com/office/powerpoint/2010/main" val="22536863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Feature engineering is important  in real world applications. For example, the  online recommendation systems usually choose logistics regression model,</a:t>
            </a:r>
            <a:r>
              <a:rPr lang="en-US" altLang="zh-CN" baseline="0" dirty="0"/>
              <a:t> because of its </a:t>
            </a:r>
            <a:r>
              <a:rPr lang="en-US" altLang="zh-CN" baseline="0" dirty="0">
                <a:effectLst/>
              </a:rPr>
              <a:t>h</a:t>
            </a:r>
            <a:r>
              <a:rPr lang="en-US" altLang="zh-CN" dirty="0">
                <a:effectLst/>
              </a:rPr>
              <a:t>igh throughput</a:t>
            </a:r>
            <a:r>
              <a:rPr lang="en-US" altLang="zh-CN" baseline="0" dirty="0">
                <a:effectLst/>
              </a:rPr>
              <a:t> and </a:t>
            </a:r>
            <a:r>
              <a:rPr lang="en-US" altLang="zh-CN" dirty="0">
                <a:effectLst/>
              </a:rPr>
              <a:t>low latency. However,</a:t>
            </a:r>
            <a:r>
              <a:rPr lang="en-US" altLang="zh-CN" baseline="0" dirty="0">
                <a:effectLst/>
              </a:rPr>
              <a:t> the logistics regression model requires complex feature engineering to achieve high accuracy. After a comprehensive survey, we found that the feature selection and cross are more important.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Although Spark provide excellent feature engineering operators,</a:t>
            </a:r>
            <a:r>
              <a:rPr lang="en-US" altLang="zh-CN" baseline="0" dirty="0"/>
              <a:t> it lacks of feature selection operators. We </a:t>
            </a:r>
            <a:r>
              <a:rPr lang="en-US" altLang="zh-CN" dirty="0"/>
              <a:t>enhances feature selection operators in SONA by adding two categories</a:t>
            </a:r>
            <a:r>
              <a:rPr lang="en-US" altLang="zh-CN" baseline="0" dirty="0"/>
              <a:t> of </a:t>
            </a:r>
            <a:r>
              <a:rPr lang="en-US" altLang="zh-CN" dirty="0"/>
              <a:t>operators. One is statistic-based operators,  including</a:t>
            </a:r>
            <a:r>
              <a:rPr lang="en-US" altLang="zh-CN" baseline="0" dirty="0"/>
              <a:t> </a:t>
            </a:r>
            <a:r>
              <a:rPr lang="en-US" altLang="zh-CN" dirty="0"/>
              <a:t>VarianceSelector, FtestSelector. The</a:t>
            </a:r>
            <a:r>
              <a:rPr lang="en-US" altLang="zh-CN" baseline="0" dirty="0"/>
              <a:t> o</a:t>
            </a:r>
            <a:r>
              <a:rPr lang="en-US" altLang="zh-CN" dirty="0"/>
              <a:t>ther is model-based</a:t>
            </a:r>
            <a:r>
              <a:rPr lang="en-US" altLang="zh-CN" baseline="0" dirty="0"/>
              <a:t> operators, including </a:t>
            </a:r>
            <a:r>
              <a:rPr lang="en-US" altLang="zh-CN" dirty="0"/>
              <a:t>LassoSelector, RandomForestSelector.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Automatic</a:t>
            </a:r>
            <a:r>
              <a:rPr lang="zh-CN" altLang="en-US" dirty="0"/>
              <a:t> </a:t>
            </a:r>
            <a:r>
              <a:rPr lang="en-US" altLang="zh-CN" dirty="0"/>
              <a:t>feature</a:t>
            </a:r>
            <a:r>
              <a:rPr lang="zh-CN" altLang="en-US" dirty="0"/>
              <a:t> </a:t>
            </a:r>
            <a:r>
              <a:rPr lang="en-US" altLang="zh-CN" dirty="0"/>
              <a:t>synthesis is challenge. Because the dimension</a:t>
            </a:r>
            <a:r>
              <a:rPr lang="zh-CN" altLang="en-US" dirty="0"/>
              <a:t> </a:t>
            </a:r>
            <a:r>
              <a:rPr lang="en-US" altLang="zh-CN" dirty="0"/>
              <a:t>easily</a:t>
            </a:r>
            <a:r>
              <a:rPr lang="zh-CN" altLang="en-US" dirty="0"/>
              <a:t> </a:t>
            </a:r>
            <a:r>
              <a:rPr lang="en-US" altLang="zh-CN" dirty="0"/>
              <a:t>exceeds</a:t>
            </a:r>
            <a:r>
              <a:rPr lang="zh-CN" altLang="en-US" dirty="0"/>
              <a:t> </a:t>
            </a:r>
            <a:r>
              <a:rPr lang="en-US" altLang="zh-CN" dirty="0"/>
              <a:t>the</a:t>
            </a:r>
            <a:r>
              <a:rPr lang="zh-CN" altLang="en-US" dirty="0"/>
              <a:t> </a:t>
            </a:r>
            <a:r>
              <a:rPr lang="en-US" altLang="zh-CN" dirty="0"/>
              <a:t>range</a:t>
            </a:r>
            <a:r>
              <a:rPr lang="zh-CN" altLang="en-US" dirty="0"/>
              <a:t> </a:t>
            </a:r>
            <a:r>
              <a:rPr lang="en-US" altLang="zh-CN" dirty="0"/>
              <a:t>of</a:t>
            </a:r>
            <a:r>
              <a:rPr lang="zh-CN" altLang="en-US" dirty="0"/>
              <a:t> </a:t>
            </a:r>
            <a:r>
              <a:rPr lang="en-US" altLang="zh-CN" dirty="0"/>
              <a:t>Integer type in computer and what’s more it easy to cause dimension curse.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For the first problem, we implement</a:t>
            </a:r>
            <a:r>
              <a:rPr lang="zh-CN" altLang="en-US" dirty="0"/>
              <a:t> </a:t>
            </a:r>
            <a:r>
              <a:rPr lang="en-US" altLang="zh-CN" dirty="0"/>
              <a:t>long index vector</a:t>
            </a:r>
            <a:r>
              <a:rPr lang="zh-CN" altLang="en-US" dirty="0"/>
              <a:t> </a:t>
            </a:r>
            <a:r>
              <a:rPr lang="en-US" altLang="zh-CN" dirty="0"/>
              <a:t>instead of integer index. For the second problem, </a:t>
            </a:r>
            <a:r>
              <a:rPr lang="en-US" altLang="zh-CN" baseline="0" dirty="0">
                <a:effectLst/>
              </a:rPr>
              <a:t>We propose a iterative approach to generate high-order features. We call this iterative approach “auto feature engineering”. The proposed approach include to stage: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aseline="0" dirty="0">
                <a:effectLst/>
              </a:rPr>
              <a:t>The amplification stage: Cartesian product of </a:t>
            </a:r>
            <a:r>
              <a:rPr lang="en-US" altLang="zh-CN" dirty="0"/>
              <a:t>arbitrary</a:t>
            </a:r>
            <a:r>
              <a:rPr lang="zh-CN" altLang="en-US" dirty="0"/>
              <a:t> </a:t>
            </a:r>
            <a:r>
              <a:rPr lang="en-US" altLang="zh-CN" dirty="0"/>
              <a:t>features</a:t>
            </a:r>
            <a:endParaRPr lang="en-US" altLang="zh-CN" baseline="0" dirty="0">
              <a:effectLst/>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tLang="zh-CN" baseline="0" dirty="0">
                <a:effectLst/>
              </a:rPr>
              <a:t>Reduction stage: feature selection and feature re-index.</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effectLst/>
            </a:endParaRPr>
          </a:p>
        </p:txBody>
      </p:sp>
      <p:sp>
        <p:nvSpPr>
          <p:cNvPr id="4" name="灯片编号占位符 3"/>
          <p:cNvSpPr>
            <a:spLocks noGrp="1"/>
          </p:cNvSpPr>
          <p:nvPr>
            <p:ph type="sldNum" sz="quarter" idx="10"/>
          </p:nvPr>
        </p:nvSpPr>
        <p:spPr/>
        <p:txBody>
          <a:bodyPr/>
          <a:lstStyle/>
          <a:p>
            <a:fld id="{E627ACC5-DBF0-8745-95D3-A237EA32D7D6}" type="slidenum">
              <a:rPr kumimoji="1" lang="zh-CN" altLang="en-US" smtClean="0"/>
              <a:t>9</a:t>
            </a:fld>
            <a:endParaRPr kumimoji="1" lang="zh-CN" altLang="en-US"/>
          </a:p>
        </p:txBody>
      </p:sp>
    </p:spTree>
    <p:extLst>
      <p:ext uri="{BB962C8B-B14F-4D97-AF65-F5344CB8AC3E}">
        <p14:creationId xmlns:p14="http://schemas.microsoft.com/office/powerpoint/2010/main" val="27891345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标题 1"/>
          <p:cNvSpPr>
            <a:spLocks noGrp="1"/>
          </p:cNvSpPr>
          <p:nvPr>
            <p:ph type="ctrTitle"/>
          </p:nvPr>
        </p:nvSpPr>
        <p:spPr>
          <a:xfrm>
            <a:off x="376844" y="1179751"/>
            <a:ext cx="4841439" cy="1803717"/>
          </a:xfrm>
        </p:spPr>
        <p:txBody>
          <a:bodyPr anchor="b"/>
          <a:lstStyle>
            <a:lvl1pPr algn="ctr">
              <a:defRPr sz="6000">
                <a:solidFill>
                  <a:schemeClr val="bg1"/>
                </a:solidFill>
              </a:defRPr>
            </a:lvl1pPr>
          </a:lstStyle>
          <a:p>
            <a:r>
              <a:rPr lang="zh-CN" altLang="en-US"/>
              <a:t>单击此处编辑母版标题样式</a:t>
            </a:r>
          </a:p>
        </p:txBody>
      </p:sp>
      <p:sp>
        <p:nvSpPr>
          <p:cNvPr id="3" name="副标题 2"/>
          <p:cNvSpPr>
            <a:spLocks noGrp="1"/>
          </p:cNvSpPr>
          <p:nvPr>
            <p:ph type="subTitle" idx="1"/>
          </p:nvPr>
        </p:nvSpPr>
        <p:spPr>
          <a:xfrm>
            <a:off x="376844" y="3264972"/>
            <a:ext cx="8002385" cy="1655762"/>
          </a:xfrm>
        </p:spPr>
        <p:txBody>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p>
            <a:fld id="{CCC08A5D-53C6-4F3B-A97A-6C406A136E10}" type="slidenum">
              <a:rPr lang="zh-CN" altLang="en-US" smtClean="0"/>
              <a:t>‹#›</a:t>
            </a:fld>
            <a:endParaRPr lang="zh-CN" altLang="en-US"/>
          </a:p>
        </p:txBody>
      </p:sp>
      <p:pic>
        <p:nvPicPr>
          <p:cNvPr id="8" name="Google Shape;20;p2"/>
          <p:cNvPicPr preferRelativeResize="0"/>
          <p:nvPr userDrawn="1"/>
        </p:nvPicPr>
        <p:blipFill rotWithShape="1">
          <a:blip r:embed="rId3">
            <a:alphaModFix/>
          </a:blip>
          <a:srcRect/>
          <a:stretch/>
        </p:blipFill>
        <p:spPr>
          <a:xfrm>
            <a:off x="243316" y="154080"/>
            <a:ext cx="4974967" cy="407101"/>
          </a:xfrm>
          <a:prstGeom prst="rect">
            <a:avLst/>
          </a:prstGeom>
          <a:noFill/>
          <a:ln>
            <a:noFill/>
          </a:ln>
        </p:spPr>
      </p:pic>
      <p:pic>
        <p:nvPicPr>
          <p:cNvPr id="1026" name="Picture 2" descr="https://github.com/wangcaihua/angel/raw/master/assets/angel_logo.png"/>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243316" y="5703528"/>
            <a:ext cx="1947289" cy="6490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0613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21484584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00183C"/>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lvl1pPr>
              <a:defRPr>
                <a:solidFill>
                  <a:schemeClr val="bg1"/>
                </a:solidFill>
              </a:defRPr>
            </a:lvl1pPr>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1446332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nvPr>
        </p:nvSpPr>
        <p:spPr/>
        <p:txBody>
          <a:bodyPr/>
          <a:lstStyle/>
          <a:p>
            <a:fld id="{9A651281-2F2B-4BED-9A1F-1C62D21258A0}" type="datetimeFigureOut">
              <a:rPr lang="zh-CN" altLang="en-US" smtClean="0"/>
              <a:t>2019/8/19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CC08A5D-53C6-4F3B-A97A-6C406A136E10}" type="slidenum">
              <a:rPr lang="zh-CN" altLang="en-US" smtClean="0"/>
              <a:t>‹#›</a:t>
            </a:fld>
            <a:endParaRPr lang="zh-CN" altLang="en-US"/>
          </a:p>
        </p:txBody>
      </p:sp>
    </p:spTree>
    <p:extLst>
      <p:ext uri="{BB962C8B-B14F-4D97-AF65-F5344CB8AC3E}">
        <p14:creationId xmlns:p14="http://schemas.microsoft.com/office/powerpoint/2010/main" val="3655146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solidFill>
                  <a:schemeClr val="bg1"/>
                </a:solidFill>
              </a:defRPr>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5" name="页脚占位符 4"/>
          <p:cNvSpPr>
            <a:spLocks noGrp="1"/>
          </p:cNvSpPr>
          <p:nvPr>
            <p:ph type="ftr" sz="quarter" idx="11"/>
          </p:nvPr>
        </p:nvSpPr>
        <p:spPr/>
        <p:txBody>
          <a:bodyPr/>
          <a:lstStyle>
            <a:lvl1pPr>
              <a:defRPr>
                <a:solidFill>
                  <a:schemeClr val="bg1"/>
                </a:solidFill>
              </a:defRPr>
            </a:lvl1pPr>
          </a:lstStyle>
          <a:p>
            <a:endParaRPr lang="zh-CN" altLang="en-US"/>
          </a:p>
        </p:txBody>
      </p:sp>
      <p:sp>
        <p:nvSpPr>
          <p:cNvPr id="6" name="灯片编号占位符 5"/>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36027790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6" name="页脚占位符 5"/>
          <p:cNvSpPr>
            <a:spLocks noGrp="1"/>
          </p:cNvSpPr>
          <p:nvPr>
            <p:ph type="ftr" sz="quarter" idx="11"/>
          </p:nvPr>
        </p:nvSpPr>
        <p:spPr/>
        <p:txBody>
          <a:bodyPr/>
          <a:lstStyle>
            <a:lvl1pPr>
              <a:defRPr>
                <a:solidFill>
                  <a:schemeClr val="bg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26315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lvl1pPr>
              <a:defRPr>
                <a:solidFill>
                  <a:schemeClr val="bg1"/>
                </a:solidFill>
              </a:defRPr>
            </a:lvl1p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8" name="页脚占位符 7"/>
          <p:cNvSpPr>
            <a:spLocks noGrp="1"/>
          </p:cNvSpPr>
          <p:nvPr>
            <p:ph type="ftr" sz="quarter" idx="11"/>
          </p:nvPr>
        </p:nvSpPr>
        <p:spPr/>
        <p:txBody>
          <a:bodyPr/>
          <a:lstStyle>
            <a:lvl1pPr>
              <a:defRPr>
                <a:solidFill>
                  <a:schemeClr val="bg1"/>
                </a:solidFill>
              </a:defRPr>
            </a:lvl1pPr>
          </a:lstStyle>
          <a:p>
            <a:endParaRPr lang="zh-CN" altLang="en-US"/>
          </a:p>
        </p:txBody>
      </p:sp>
      <p:sp>
        <p:nvSpPr>
          <p:cNvPr id="9" name="灯片编号占位符 8"/>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1037685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solidFill>
                  <a:schemeClr val="bg1"/>
                </a:solidFill>
              </a:defRPr>
            </a:lvl1pPr>
          </a:lstStyle>
          <a:p>
            <a:r>
              <a:rPr lang="zh-CN" altLang="en-US"/>
              <a:t>单击此处编辑母版标题样式</a:t>
            </a:r>
          </a:p>
        </p:txBody>
      </p:sp>
      <p:sp>
        <p:nvSpPr>
          <p:cNvPr id="3" name="日期占位符 2"/>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4" name="页脚占位符 3"/>
          <p:cNvSpPr>
            <a:spLocks noGrp="1"/>
          </p:cNvSpPr>
          <p:nvPr>
            <p:ph type="ftr" sz="quarter" idx="11"/>
          </p:nvPr>
        </p:nvSpPr>
        <p:spPr/>
        <p:txBody>
          <a:bodyPr/>
          <a:lstStyle>
            <a:lvl1pPr>
              <a:defRPr>
                <a:solidFill>
                  <a:schemeClr val="bg1"/>
                </a:solidFill>
              </a:defRPr>
            </a:lvl1pPr>
          </a:lstStyle>
          <a:p>
            <a:endParaRPr lang="zh-CN" altLang="en-US"/>
          </a:p>
        </p:txBody>
      </p:sp>
      <p:sp>
        <p:nvSpPr>
          <p:cNvPr id="5" name="灯片编号占位符 4"/>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6631624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00183C"/>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3" name="页脚占位符 2"/>
          <p:cNvSpPr>
            <a:spLocks noGrp="1"/>
          </p:cNvSpPr>
          <p:nvPr>
            <p:ph type="ftr" sz="quarter" idx="11"/>
          </p:nvPr>
        </p:nvSpPr>
        <p:spPr/>
        <p:txBody>
          <a:bodyPr/>
          <a:lstStyle>
            <a:lvl1pPr>
              <a:defRPr>
                <a:solidFill>
                  <a:schemeClr val="bg1"/>
                </a:solidFill>
              </a:defRPr>
            </a:lvl1pPr>
          </a:lstStyle>
          <a:p>
            <a:endParaRPr lang="zh-CN" altLang="en-US"/>
          </a:p>
        </p:txBody>
      </p:sp>
      <p:sp>
        <p:nvSpPr>
          <p:cNvPr id="4" name="灯片编号占位符 3"/>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1746761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solidFill>
                  <a:schemeClr val="bg1"/>
                </a:solidFill>
              </a:defRPr>
            </a:lvl1pPr>
            <a:lvl2pPr>
              <a:defRPr sz="2800">
                <a:solidFill>
                  <a:schemeClr val="bg1"/>
                </a:solidFill>
              </a:defRPr>
            </a:lvl2pPr>
            <a:lvl3pPr>
              <a:defRPr sz="2400">
                <a:solidFill>
                  <a:schemeClr val="bg1"/>
                </a:solidFill>
              </a:defRPr>
            </a:lvl3pPr>
            <a:lvl4pPr>
              <a:defRPr sz="2000">
                <a:solidFill>
                  <a:schemeClr val="bg1"/>
                </a:solidFill>
              </a:defRPr>
            </a:lvl4pPr>
            <a:lvl5pPr>
              <a:defRPr sz="2000">
                <a:solidFill>
                  <a:schemeClr val="bg1"/>
                </a:solidFill>
              </a:defRPr>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6" name="页脚占位符 5"/>
          <p:cNvSpPr>
            <a:spLocks noGrp="1"/>
          </p:cNvSpPr>
          <p:nvPr>
            <p:ph type="ftr" sz="quarter" idx="11"/>
          </p:nvPr>
        </p:nvSpPr>
        <p:spPr/>
        <p:txBody>
          <a:bodyPr/>
          <a:lstStyle>
            <a:lvl1pPr>
              <a:defRPr>
                <a:solidFill>
                  <a:schemeClr val="bg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31364456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bg>
      <p:bgPr>
        <a:solidFill>
          <a:srgbClr val="00183C"/>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solidFill>
                  <a:schemeClr val="bg1"/>
                </a:solidFill>
              </a:defRPr>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lvl1pPr>
              <a:defRPr>
                <a:solidFill>
                  <a:schemeClr val="bg1"/>
                </a:solidFill>
              </a:defRPr>
            </a:lvl1pPr>
          </a:lstStyle>
          <a:p>
            <a:fld id="{9A651281-2F2B-4BED-9A1F-1C62D21258A0}" type="datetimeFigureOut">
              <a:rPr lang="zh-CN" altLang="en-US" smtClean="0"/>
              <a:pPr/>
              <a:t>2019/8/19</a:t>
            </a:fld>
            <a:endParaRPr lang="zh-CN" altLang="en-US"/>
          </a:p>
        </p:txBody>
      </p:sp>
      <p:sp>
        <p:nvSpPr>
          <p:cNvPr id="6" name="页脚占位符 5"/>
          <p:cNvSpPr>
            <a:spLocks noGrp="1"/>
          </p:cNvSpPr>
          <p:nvPr>
            <p:ph type="ftr" sz="quarter" idx="11"/>
          </p:nvPr>
        </p:nvSpPr>
        <p:spPr/>
        <p:txBody>
          <a:bodyPr/>
          <a:lstStyle>
            <a:lvl1pPr>
              <a:defRPr>
                <a:solidFill>
                  <a:schemeClr val="bg1"/>
                </a:solidFill>
              </a:defRPr>
            </a:lvl1pPr>
          </a:lstStyle>
          <a:p>
            <a:endParaRPr lang="zh-CN" altLang="en-US"/>
          </a:p>
        </p:txBody>
      </p:sp>
      <p:sp>
        <p:nvSpPr>
          <p:cNvPr id="7" name="灯片编号占位符 6"/>
          <p:cNvSpPr>
            <a:spLocks noGrp="1"/>
          </p:cNvSpPr>
          <p:nvPr>
            <p:ph type="sldNum" sz="quarter" idx="12"/>
          </p:nvPr>
        </p:nvSpPr>
        <p:spPr/>
        <p:txBody>
          <a:bodyPr/>
          <a:lstStyle>
            <a:lvl1pPr>
              <a:defRPr>
                <a:solidFill>
                  <a:schemeClr val="bg1"/>
                </a:solidFill>
              </a:defRPr>
            </a:lvl1pPr>
          </a:lstStyle>
          <a:p>
            <a:fld id="{CCC08A5D-53C6-4F3B-A97A-6C406A136E10}" type="slidenum">
              <a:rPr lang="zh-CN" altLang="en-US" smtClean="0"/>
              <a:pPr/>
              <a:t>‹#›</a:t>
            </a:fld>
            <a:endParaRPr lang="zh-CN" altLang="en-US"/>
          </a:p>
        </p:txBody>
      </p:sp>
    </p:spTree>
    <p:extLst>
      <p:ext uri="{BB962C8B-B14F-4D97-AF65-F5344CB8AC3E}">
        <p14:creationId xmlns:p14="http://schemas.microsoft.com/office/powerpoint/2010/main" val="19413574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51281-2F2B-4BED-9A1F-1C62D21258A0}" type="datetimeFigureOut">
              <a:rPr lang="zh-CN" altLang="en-US" smtClean="0"/>
              <a:t>2019/8/19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CC08A5D-53C6-4F3B-A97A-6C406A136E10}" type="slidenum">
              <a:rPr lang="zh-CN" altLang="en-US" smtClean="0"/>
              <a:t>‹#›</a:t>
            </a:fld>
            <a:endParaRPr lang="zh-CN" altLang="en-US"/>
          </a:p>
        </p:txBody>
      </p:sp>
    </p:spTree>
    <p:extLst>
      <p:ext uri="{BB962C8B-B14F-4D97-AF65-F5344CB8AC3E}">
        <p14:creationId xmlns:p14="http://schemas.microsoft.com/office/powerpoint/2010/main" val="5298027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6.wmf"/><Relationship Id="rId4" Type="http://schemas.openxmlformats.org/officeDocument/2006/relationships/oleObject" Target="../embeddings/oleObject1.bin"/></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30.jpeg"/></Relationships>
</file>

<file path=ppt/slides/_rels/slide1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4.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4.xml.rels><?xml version="1.0" encoding="UTF-8" standalone="yes"?>
<Relationships xmlns="http://schemas.openxmlformats.org/package/2006/relationships"><Relationship Id="rId8" Type="http://schemas.openxmlformats.org/officeDocument/2006/relationships/image" Target="../media/image42.emf"/><Relationship Id="rId3" Type="http://schemas.openxmlformats.org/officeDocument/2006/relationships/image" Target="../media/image37.png"/><Relationship Id="rId7" Type="http://schemas.openxmlformats.org/officeDocument/2006/relationships/image" Target="../media/image41.emf"/><Relationship Id="rId2" Type="http://schemas.openxmlformats.org/officeDocument/2006/relationships/notesSlide" Target="../notesSlides/notesSlide24.xml"/><Relationship Id="rId1" Type="http://schemas.openxmlformats.org/officeDocument/2006/relationships/slideLayout" Target="../slideLayouts/slideLayout4.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4.xml"/><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chart" Target="../charts/chart2.xml"/></Relationships>
</file>

<file path=ppt/slides/_rels/slide6.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tiff"/><Relationship Id="rId5" Type="http://schemas.openxmlformats.org/officeDocument/2006/relationships/image" Target="../media/image23.tiff"/><Relationship Id="rId4" Type="http://schemas.openxmlformats.org/officeDocument/2006/relationships/image" Target="../media/image22.tif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pPr algn="l"/>
            <a:r>
              <a:rPr lang="en-US" altLang="zh-CN" sz="4800" b="1" dirty="0">
                <a:solidFill>
                  <a:schemeClr val="bg1"/>
                </a:solidFill>
              </a:rPr>
              <a:t>Angel 3.0</a:t>
            </a:r>
            <a:br>
              <a:rPr lang="en-US" altLang="zh-CN" sz="4800" b="1" dirty="0">
                <a:solidFill>
                  <a:schemeClr val="bg1"/>
                </a:solidFill>
              </a:rPr>
            </a:br>
            <a:endParaRPr lang="zh-CN" altLang="en-US" sz="2800" dirty="0">
              <a:solidFill>
                <a:schemeClr val="bg1"/>
              </a:solidFill>
            </a:endParaRPr>
          </a:p>
        </p:txBody>
      </p:sp>
      <p:sp>
        <p:nvSpPr>
          <p:cNvPr id="3" name="副标题 2"/>
          <p:cNvSpPr>
            <a:spLocks noGrp="1"/>
          </p:cNvSpPr>
          <p:nvPr>
            <p:ph type="subTitle" idx="1"/>
          </p:nvPr>
        </p:nvSpPr>
        <p:spPr>
          <a:xfrm>
            <a:off x="376844" y="3264972"/>
            <a:ext cx="8251767" cy="716824"/>
          </a:xfrm>
        </p:spPr>
        <p:txBody>
          <a:bodyPr>
            <a:normAutofit/>
          </a:bodyPr>
          <a:lstStyle/>
          <a:p>
            <a:r>
              <a:rPr lang="en-US" altLang="zh-CN" sz="3600" dirty="0">
                <a:solidFill>
                  <a:schemeClr val="bg1"/>
                </a:solidFill>
              </a:rPr>
              <a:t>A Full Stack Machine Learning Platform</a:t>
            </a:r>
          </a:p>
        </p:txBody>
      </p:sp>
      <p:sp>
        <p:nvSpPr>
          <p:cNvPr id="4" name="矩形 3"/>
          <p:cNvSpPr/>
          <p:nvPr/>
        </p:nvSpPr>
        <p:spPr>
          <a:xfrm>
            <a:off x="376844" y="4537434"/>
            <a:ext cx="6096000" cy="646331"/>
          </a:xfrm>
          <a:prstGeom prst="rect">
            <a:avLst/>
          </a:prstGeom>
        </p:spPr>
        <p:txBody>
          <a:bodyPr>
            <a:spAutoFit/>
          </a:bodyPr>
          <a:lstStyle/>
          <a:p>
            <a:r>
              <a:rPr lang="en-US" altLang="zh-CN" dirty="0">
                <a:solidFill>
                  <a:schemeClr val="bg1"/>
                </a:solidFill>
              </a:rPr>
              <a:t>Fitz</a:t>
            </a:r>
          </a:p>
          <a:p>
            <a:r>
              <a:rPr lang="en-US" altLang="zh-CN" dirty="0">
                <a:solidFill>
                  <a:schemeClr val="bg1"/>
                </a:solidFill>
              </a:rPr>
              <a:t>Tencent</a:t>
            </a:r>
          </a:p>
        </p:txBody>
      </p:sp>
    </p:spTree>
    <p:extLst>
      <p:ext uri="{BB962C8B-B14F-4D97-AF65-F5344CB8AC3E}">
        <p14:creationId xmlns:p14="http://schemas.microsoft.com/office/powerpoint/2010/main" val="21425333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 Feature</a:t>
            </a:r>
            <a:r>
              <a:rPr lang="zh-CN" altLang="en-US" dirty="0"/>
              <a:t> </a:t>
            </a:r>
            <a:r>
              <a:rPr lang="en-US" altLang="zh-CN" dirty="0"/>
              <a:t>Engineering (2/2)</a:t>
            </a:r>
            <a:endParaRPr lang="zh-CN" altLang="en-US" dirty="0"/>
          </a:p>
        </p:txBody>
      </p:sp>
      <p:sp>
        <p:nvSpPr>
          <p:cNvPr id="51" name="内容占位符 2">
            <a:extLst>
              <a:ext uri="{FF2B5EF4-FFF2-40B4-BE49-F238E27FC236}">
                <a16:creationId xmlns:a16="http://schemas.microsoft.com/office/drawing/2014/main" id="{852A31BC-50D0-48F3-9B0B-01BFCD7E2DE4}"/>
              </a:ext>
            </a:extLst>
          </p:cNvPr>
          <p:cNvSpPr>
            <a:spLocks noGrp="1"/>
          </p:cNvSpPr>
          <p:nvPr>
            <p:ph idx="1"/>
          </p:nvPr>
        </p:nvSpPr>
        <p:spPr>
          <a:xfrm>
            <a:off x="838199" y="1590886"/>
            <a:ext cx="6241212" cy="3828494"/>
          </a:xfrm>
        </p:spPr>
        <p:txBody>
          <a:bodyPr>
            <a:normAutofit fontScale="92500" lnSpcReduction="20000"/>
          </a:bodyPr>
          <a:lstStyle/>
          <a:p>
            <a:r>
              <a:rPr lang="en-US" altLang="zh-CN" dirty="0"/>
              <a:t>Iterative</a:t>
            </a:r>
            <a:r>
              <a:rPr lang="zh-CN" altLang="en-US" dirty="0"/>
              <a:t> </a:t>
            </a:r>
            <a:r>
              <a:rPr lang="en-US" altLang="zh-CN" dirty="0"/>
              <a:t>feature</a:t>
            </a:r>
            <a:r>
              <a:rPr lang="zh-CN" altLang="en-US" dirty="0"/>
              <a:t> </a:t>
            </a:r>
            <a:r>
              <a:rPr lang="en-US" altLang="zh-CN" dirty="0"/>
              <a:t>synthesis</a:t>
            </a:r>
          </a:p>
          <a:p>
            <a:pPr lvl="1"/>
            <a:r>
              <a:rPr lang="en-US" altLang="zh-CN" dirty="0"/>
              <a:t>Feature</a:t>
            </a:r>
            <a:r>
              <a:rPr lang="zh-CN" altLang="en-US" dirty="0"/>
              <a:t> </a:t>
            </a:r>
            <a:r>
              <a:rPr lang="en-US" altLang="zh-CN" dirty="0"/>
              <a:t>cross</a:t>
            </a:r>
          </a:p>
          <a:p>
            <a:pPr lvl="2"/>
            <a:r>
              <a:rPr lang="en-US" altLang="zh-CN" dirty="0"/>
              <a:t>cartesian</a:t>
            </a:r>
            <a:r>
              <a:rPr lang="zh-CN" altLang="en-US" dirty="0"/>
              <a:t> </a:t>
            </a:r>
            <a:r>
              <a:rPr lang="en-US" altLang="zh-CN" dirty="0"/>
              <a:t>product</a:t>
            </a:r>
            <a:r>
              <a:rPr lang="zh-CN" altLang="en-US" dirty="0"/>
              <a:t> </a:t>
            </a:r>
            <a:r>
              <a:rPr lang="en-US" altLang="zh-CN" dirty="0"/>
              <a:t>of</a:t>
            </a:r>
            <a:r>
              <a:rPr lang="zh-CN" altLang="en-US" dirty="0"/>
              <a:t> </a:t>
            </a:r>
            <a:r>
              <a:rPr lang="en-US" altLang="zh-CN" dirty="0"/>
              <a:t>arbitrary</a:t>
            </a:r>
            <a:r>
              <a:rPr lang="zh-CN" altLang="en-US" dirty="0"/>
              <a:t> </a:t>
            </a:r>
            <a:r>
              <a:rPr lang="en-US" altLang="zh-CN" dirty="0"/>
              <a:t>input</a:t>
            </a:r>
            <a:r>
              <a:rPr lang="zh-CN" altLang="en-US" dirty="0"/>
              <a:t> </a:t>
            </a:r>
            <a:r>
              <a:rPr lang="en-US" altLang="zh-CN" dirty="0"/>
              <a:t>fields</a:t>
            </a:r>
          </a:p>
          <a:p>
            <a:pPr lvl="1"/>
            <a:r>
              <a:rPr lang="en-US" altLang="zh-CN" dirty="0"/>
              <a:t>Feature</a:t>
            </a:r>
            <a:r>
              <a:rPr lang="zh-CN" altLang="en-US" dirty="0"/>
              <a:t> </a:t>
            </a:r>
            <a:r>
              <a:rPr lang="en-US" altLang="zh-CN" dirty="0"/>
              <a:t>selection</a:t>
            </a:r>
          </a:p>
          <a:p>
            <a:pPr lvl="2"/>
            <a:r>
              <a:rPr lang="en-US" altLang="zh-CN" dirty="0"/>
              <a:t>set</a:t>
            </a:r>
            <a:r>
              <a:rPr lang="zh-CN" altLang="en-US" dirty="0"/>
              <a:t> </a:t>
            </a:r>
            <a:r>
              <a:rPr lang="en-US" altLang="zh-CN" dirty="0"/>
              <a:t>less</a:t>
            </a:r>
            <a:r>
              <a:rPr lang="zh-CN" altLang="en-US" dirty="0"/>
              <a:t> </a:t>
            </a:r>
            <a:r>
              <a:rPr lang="en-US" altLang="zh-CN" dirty="0"/>
              <a:t>important</a:t>
            </a:r>
            <a:r>
              <a:rPr lang="zh-CN" altLang="en-US" dirty="0"/>
              <a:t> </a:t>
            </a:r>
            <a:r>
              <a:rPr lang="en-US" altLang="zh-CN" dirty="0"/>
              <a:t>feature</a:t>
            </a:r>
            <a:r>
              <a:rPr lang="zh-CN" altLang="en-US" dirty="0"/>
              <a:t> </a:t>
            </a:r>
            <a:r>
              <a:rPr lang="en-US" altLang="zh-CN" dirty="0"/>
              <a:t>to</a:t>
            </a:r>
            <a:r>
              <a:rPr lang="zh-CN" altLang="en-US" dirty="0"/>
              <a:t> </a:t>
            </a:r>
            <a:r>
              <a:rPr lang="en-US" altLang="zh-CN" dirty="0"/>
              <a:t>zero</a:t>
            </a:r>
          </a:p>
          <a:p>
            <a:pPr lvl="1"/>
            <a:r>
              <a:rPr lang="en-US" altLang="zh-CN" dirty="0"/>
              <a:t>Re-index</a:t>
            </a:r>
          </a:p>
          <a:p>
            <a:pPr lvl="2"/>
            <a:r>
              <a:rPr lang="en-US" altLang="zh-CN" dirty="0"/>
              <a:t>selection</a:t>
            </a:r>
            <a:r>
              <a:rPr lang="zh-CN" altLang="en-US" dirty="0"/>
              <a:t> </a:t>
            </a:r>
            <a:r>
              <a:rPr lang="en-US" altLang="zh-CN" dirty="0"/>
              <a:t>does</a:t>
            </a:r>
            <a:r>
              <a:rPr lang="zh-CN" altLang="en-US" dirty="0"/>
              <a:t> </a:t>
            </a:r>
            <a:r>
              <a:rPr lang="en-US" altLang="zh-CN" dirty="0"/>
              <a:t>not</a:t>
            </a:r>
            <a:r>
              <a:rPr lang="zh-CN" altLang="en-US" dirty="0"/>
              <a:t> </a:t>
            </a:r>
            <a:r>
              <a:rPr lang="en-US" altLang="zh-CN" dirty="0"/>
              <a:t>decrease</a:t>
            </a:r>
            <a:r>
              <a:rPr lang="zh-CN" altLang="en-US" dirty="0"/>
              <a:t> </a:t>
            </a:r>
            <a:r>
              <a:rPr lang="en-US" altLang="zh-CN" dirty="0"/>
              <a:t>the</a:t>
            </a:r>
            <a:r>
              <a:rPr lang="zh-CN" altLang="en-US" dirty="0"/>
              <a:t> </a:t>
            </a:r>
            <a:r>
              <a:rPr lang="en-US" altLang="zh-CN" dirty="0"/>
              <a:t>maximal</a:t>
            </a:r>
            <a:r>
              <a:rPr lang="zh-CN" altLang="en-US" dirty="0"/>
              <a:t> </a:t>
            </a:r>
            <a:r>
              <a:rPr lang="en-US" altLang="zh-CN" dirty="0"/>
              <a:t>dimension</a:t>
            </a:r>
          </a:p>
          <a:p>
            <a:pPr lvl="2"/>
            <a:r>
              <a:rPr lang="en-US" altLang="zh-CN" dirty="0"/>
              <a:t>drop</a:t>
            </a:r>
            <a:r>
              <a:rPr lang="zh-CN" altLang="en-US" dirty="0"/>
              <a:t> </a:t>
            </a:r>
            <a:r>
              <a:rPr lang="en-US" altLang="zh-CN" dirty="0"/>
              <a:t>sparse</a:t>
            </a:r>
            <a:r>
              <a:rPr lang="zh-CN" altLang="en-US" dirty="0"/>
              <a:t> </a:t>
            </a:r>
            <a:r>
              <a:rPr lang="en-US" altLang="zh-CN" dirty="0"/>
              <a:t>columns</a:t>
            </a:r>
          </a:p>
          <a:p>
            <a:pPr lvl="1"/>
            <a:r>
              <a:rPr lang="en-US" altLang="zh-CN" dirty="0"/>
              <a:t>Concatenate:</a:t>
            </a:r>
            <a:r>
              <a:rPr lang="zh-CN" altLang="en-US" dirty="0"/>
              <a:t> </a:t>
            </a:r>
            <a:r>
              <a:rPr lang="en-US" altLang="zh-CN" dirty="0"/>
              <a:t>add</a:t>
            </a:r>
            <a:r>
              <a:rPr lang="zh-CN" altLang="en-US" dirty="0"/>
              <a:t> </a:t>
            </a:r>
            <a:r>
              <a:rPr lang="en-US" altLang="zh-CN" dirty="0"/>
              <a:t>to</a:t>
            </a:r>
            <a:r>
              <a:rPr lang="zh-CN" altLang="en-US" dirty="0"/>
              <a:t> </a:t>
            </a:r>
            <a:r>
              <a:rPr lang="en-US" altLang="zh-CN" dirty="0"/>
              <a:t>original</a:t>
            </a:r>
            <a:r>
              <a:rPr lang="zh-CN" altLang="en-US" dirty="0"/>
              <a:t> </a:t>
            </a:r>
            <a:r>
              <a:rPr lang="en-US" altLang="zh-CN" dirty="0"/>
              <a:t>features</a:t>
            </a:r>
          </a:p>
          <a:p>
            <a:r>
              <a:rPr lang="en-US" altLang="zh-CN" dirty="0"/>
              <a:t>Dimension</a:t>
            </a:r>
            <a:r>
              <a:rPr lang="zh-CN" altLang="en-US" dirty="0"/>
              <a:t> </a:t>
            </a:r>
            <a:r>
              <a:rPr lang="en-US" altLang="zh-CN" dirty="0"/>
              <a:t>increase</a:t>
            </a:r>
            <a:r>
              <a:rPr lang="zh-CN" altLang="en-US" dirty="0"/>
              <a:t> </a:t>
            </a:r>
            <a:r>
              <a:rPr lang="en-US" altLang="zh-CN" dirty="0"/>
              <a:t>linearly</a:t>
            </a:r>
          </a:p>
          <a:p>
            <a:r>
              <a:rPr lang="en-US" altLang="zh-CN" dirty="0"/>
              <a:t>Experiments:</a:t>
            </a:r>
            <a:r>
              <a:rPr lang="zh-CN" altLang="en-US" dirty="0"/>
              <a:t> </a:t>
            </a:r>
            <a:r>
              <a:rPr lang="en-US" altLang="zh-CN" dirty="0"/>
              <a:t>Higgs</a:t>
            </a:r>
            <a:r>
              <a:rPr lang="zh-CN" altLang="en-US" dirty="0"/>
              <a:t> </a:t>
            </a:r>
            <a:r>
              <a:rPr lang="en-US" altLang="zh-CN" dirty="0"/>
              <a:t>dataset</a:t>
            </a:r>
            <a:r>
              <a:rPr lang="zh-CN" altLang="en-US" dirty="0"/>
              <a:t>  </a:t>
            </a:r>
            <a:endParaRPr lang="en-US" altLang="zh-CN" dirty="0"/>
          </a:p>
        </p:txBody>
      </p:sp>
      <p:graphicFrame>
        <p:nvGraphicFramePr>
          <p:cNvPr id="4" name="Table 3">
            <a:extLst>
              <a:ext uri="{FF2B5EF4-FFF2-40B4-BE49-F238E27FC236}">
                <a16:creationId xmlns:a16="http://schemas.microsoft.com/office/drawing/2014/main" id="{C07CC526-C23B-DE43-B09B-46B0BE573FE4}"/>
              </a:ext>
            </a:extLst>
          </p:cNvPr>
          <p:cNvGraphicFramePr>
            <a:graphicFrameLocks noGrp="1"/>
          </p:cNvGraphicFramePr>
          <p:nvPr>
            <p:extLst/>
          </p:nvPr>
        </p:nvGraphicFramePr>
        <p:xfrm>
          <a:off x="7921816" y="1792410"/>
          <a:ext cx="1387356" cy="365760"/>
        </p:xfrm>
        <a:graphic>
          <a:graphicData uri="http://schemas.openxmlformats.org/drawingml/2006/table">
            <a:tbl>
              <a:tblPr firstRow="1" bandRow="1">
                <a:tableStyleId>{5C22544A-7EE6-4342-B048-85BDC9FD1C3A}</a:tableStyleId>
              </a:tblPr>
              <a:tblGrid>
                <a:gridCol w="462452">
                  <a:extLst>
                    <a:ext uri="{9D8B030D-6E8A-4147-A177-3AD203B41FA5}">
                      <a16:colId xmlns:a16="http://schemas.microsoft.com/office/drawing/2014/main" val="629739365"/>
                    </a:ext>
                  </a:extLst>
                </a:gridCol>
                <a:gridCol w="462452">
                  <a:extLst>
                    <a:ext uri="{9D8B030D-6E8A-4147-A177-3AD203B41FA5}">
                      <a16:colId xmlns:a16="http://schemas.microsoft.com/office/drawing/2014/main" val="2181112733"/>
                    </a:ext>
                  </a:extLst>
                </a:gridCol>
                <a:gridCol w="462452">
                  <a:extLst>
                    <a:ext uri="{9D8B030D-6E8A-4147-A177-3AD203B41FA5}">
                      <a16:colId xmlns:a16="http://schemas.microsoft.com/office/drawing/2014/main" val="3772304889"/>
                    </a:ext>
                  </a:extLst>
                </a:gridCol>
              </a:tblGrid>
              <a:tr h="193896">
                <a:tc>
                  <a:txBody>
                    <a:bodyPr/>
                    <a:lstStyle/>
                    <a:p>
                      <a:pPr algn="ctr"/>
                      <a:r>
                        <a:rPr lang="en-US" altLang="zh-CN" dirty="0">
                          <a:solidFill>
                            <a:schemeClr val="tx1"/>
                          </a:solidFill>
                        </a:rPr>
                        <a:t>1</a:t>
                      </a:r>
                      <a:endParaRPr 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bg1">
                        <a:lumMod val="85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bg1">
                        <a:lumMod val="85000"/>
                      </a:schemeClr>
                    </a:solidFill>
                  </a:tcPr>
                </a:tc>
                <a:extLst>
                  <a:ext uri="{0D108BD9-81ED-4DB2-BD59-A6C34878D82A}">
                    <a16:rowId xmlns:a16="http://schemas.microsoft.com/office/drawing/2014/main" val="3882190572"/>
                  </a:ext>
                </a:extLst>
              </a:tr>
            </a:tbl>
          </a:graphicData>
        </a:graphic>
      </p:graphicFrame>
      <p:graphicFrame>
        <p:nvGraphicFramePr>
          <p:cNvPr id="5" name="Table 4">
            <a:extLst>
              <a:ext uri="{FF2B5EF4-FFF2-40B4-BE49-F238E27FC236}">
                <a16:creationId xmlns:a16="http://schemas.microsoft.com/office/drawing/2014/main" id="{527168AF-597B-0346-8B98-0759028196D4}"/>
              </a:ext>
            </a:extLst>
          </p:cNvPr>
          <p:cNvGraphicFramePr>
            <a:graphicFrameLocks noGrp="1"/>
          </p:cNvGraphicFramePr>
          <p:nvPr>
            <p:extLst/>
          </p:nvPr>
        </p:nvGraphicFramePr>
        <p:xfrm>
          <a:off x="9509797" y="1792410"/>
          <a:ext cx="924904" cy="365760"/>
        </p:xfrm>
        <a:graphic>
          <a:graphicData uri="http://schemas.openxmlformats.org/drawingml/2006/table">
            <a:tbl>
              <a:tblPr firstRow="1" bandRow="1">
                <a:tableStyleId>{5C22544A-7EE6-4342-B048-85BDC9FD1C3A}</a:tableStyleId>
              </a:tblPr>
              <a:tblGrid>
                <a:gridCol w="462452">
                  <a:extLst>
                    <a:ext uri="{9D8B030D-6E8A-4147-A177-3AD203B41FA5}">
                      <a16:colId xmlns:a16="http://schemas.microsoft.com/office/drawing/2014/main" val="629739365"/>
                    </a:ext>
                  </a:extLst>
                </a:gridCol>
                <a:gridCol w="462452">
                  <a:extLst>
                    <a:ext uri="{9D8B030D-6E8A-4147-A177-3AD203B41FA5}">
                      <a16:colId xmlns:a16="http://schemas.microsoft.com/office/drawing/2014/main" val="3772304889"/>
                    </a:ext>
                  </a:extLst>
                </a:gridCol>
              </a:tblGrid>
              <a:tr h="259460">
                <a:tc>
                  <a:txBody>
                    <a:bodyPr/>
                    <a:lstStyle/>
                    <a:p>
                      <a:pPr algn="ctr"/>
                      <a:r>
                        <a:rPr lang="en-US" altLang="zh-CN" dirty="0">
                          <a:solidFill>
                            <a:schemeClr val="tx1"/>
                          </a:solidFill>
                        </a:rPr>
                        <a:t>0</a:t>
                      </a:r>
                      <a:endParaRPr lang="en-US" dirty="0">
                        <a:solidFill>
                          <a:schemeClr val="tx1"/>
                        </a:solidFill>
                      </a:endParaRPr>
                    </a:p>
                  </a:txBody>
                  <a:tcPr>
                    <a:solidFill>
                      <a:schemeClr val="tx2">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tx2">
                        <a:lumMod val="40000"/>
                        <a:lumOff val="60000"/>
                      </a:schemeClr>
                    </a:solidFill>
                  </a:tcPr>
                </a:tc>
                <a:extLst>
                  <a:ext uri="{0D108BD9-81ED-4DB2-BD59-A6C34878D82A}">
                    <a16:rowId xmlns:a16="http://schemas.microsoft.com/office/drawing/2014/main" val="3882190572"/>
                  </a:ext>
                </a:extLst>
              </a:tr>
            </a:tbl>
          </a:graphicData>
        </a:graphic>
      </p:graphicFrame>
      <p:graphicFrame>
        <p:nvGraphicFramePr>
          <p:cNvPr id="6" name="Table 5">
            <a:extLst>
              <a:ext uri="{FF2B5EF4-FFF2-40B4-BE49-F238E27FC236}">
                <a16:creationId xmlns:a16="http://schemas.microsoft.com/office/drawing/2014/main" id="{DB0A9EB8-CE33-D144-A85B-D1272F39D79E}"/>
              </a:ext>
            </a:extLst>
          </p:cNvPr>
          <p:cNvGraphicFramePr>
            <a:graphicFrameLocks noGrp="1"/>
          </p:cNvGraphicFramePr>
          <p:nvPr>
            <p:extLst/>
          </p:nvPr>
        </p:nvGraphicFramePr>
        <p:xfrm>
          <a:off x="10614105" y="1792410"/>
          <a:ext cx="924904" cy="365760"/>
        </p:xfrm>
        <a:graphic>
          <a:graphicData uri="http://schemas.openxmlformats.org/drawingml/2006/table">
            <a:tbl>
              <a:tblPr firstRow="1" bandRow="1">
                <a:tableStyleId>{5C22544A-7EE6-4342-B048-85BDC9FD1C3A}</a:tableStyleId>
              </a:tblPr>
              <a:tblGrid>
                <a:gridCol w="462452">
                  <a:extLst>
                    <a:ext uri="{9D8B030D-6E8A-4147-A177-3AD203B41FA5}">
                      <a16:colId xmlns:a16="http://schemas.microsoft.com/office/drawing/2014/main" val="629739365"/>
                    </a:ext>
                  </a:extLst>
                </a:gridCol>
                <a:gridCol w="462452">
                  <a:extLst>
                    <a:ext uri="{9D8B030D-6E8A-4147-A177-3AD203B41FA5}">
                      <a16:colId xmlns:a16="http://schemas.microsoft.com/office/drawing/2014/main" val="3772304889"/>
                    </a:ext>
                  </a:extLst>
                </a:gridCol>
              </a:tblGrid>
              <a:tr h="259460">
                <a:tc>
                  <a:txBody>
                    <a:bodyPr/>
                    <a:lstStyle/>
                    <a:p>
                      <a:pPr algn="ctr"/>
                      <a:r>
                        <a:rPr lang="en-US" altLang="zh-CN" dirty="0">
                          <a:solidFill>
                            <a:schemeClr val="tx1"/>
                          </a:solidFill>
                        </a:rPr>
                        <a:t>1</a:t>
                      </a:r>
                      <a:endParaRPr lang="en-US" dirty="0">
                        <a:solidFill>
                          <a:schemeClr val="tx1"/>
                        </a:solidFill>
                      </a:endParaRPr>
                    </a:p>
                  </a:txBody>
                  <a:tcPr>
                    <a:solidFill>
                      <a:schemeClr val="accent4">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accent4">
                        <a:lumMod val="40000"/>
                        <a:lumOff val="60000"/>
                      </a:schemeClr>
                    </a:solidFill>
                  </a:tcPr>
                </a:tc>
                <a:extLst>
                  <a:ext uri="{0D108BD9-81ED-4DB2-BD59-A6C34878D82A}">
                    <a16:rowId xmlns:a16="http://schemas.microsoft.com/office/drawing/2014/main" val="3882190572"/>
                  </a:ext>
                </a:extLst>
              </a:tr>
            </a:tbl>
          </a:graphicData>
        </a:graphic>
      </p:graphicFrame>
      <p:graphicFrame>
        <p:nvGraphicFramePr>
          <p:cNvPr id="7" name="Table 6">
            <a:extLst>
              <a:ext uri="{FF2B5EF4-FFF2-40B4-BE49-F238E27FC236}">
                <a16:creationId xmlns:a16="http://schemas.microsoft.com/office/drawing/2014/main" id="{FB9320D5-5303-8F46-84CB-006B7A27238D}"/>
              </a:ext>
            </a:extLst>
          </p:cNvPr>
          <p:cNvGraphicFramePr>
            <a:graphicFrameLocks noGrp="1"/>
          </p:cNvGraphicFramePr>
          <p:nvPr>
            <p:extLst/>
          </p:nvPr>
        </p:nvGraphicFramePr>
        <p:xfrm>
          <a:off x="7921815" y="2874868"/>
          <a:ext cx="3617196" cy="370840"/>
        </p:xfrm>
        <a:graphic>
          <a:graphicData uri="http://schemas.openxmlformats.org/drawingml/2006/table">
            <a:tbl>
              <a:tblPr firstRow="1" bandRow="1">
                <a:tableStyleId>{5C22544A-7EE6-4342-B048-85BDC9FD1C3A}</a:tableStyleId>
              </a:tblPr>
              <a:tblGrid>
                <a:gridCol w="301433">
                  <a:extLst>
                    <a:ext uri="{9D8B030D-6E8A-4147-A177-3AD203B41FA5}">
                      <a16:colId xmlns:a16="http://schemas.microsoft.com/office/drawing/2014/main" val="3737214080"/>
                    </a:ext>
                  </a:extLst>
                </a:gridCol>
                <a:gridCol w="301433">
                  <a:extLst>
                    <a:ext uri="{9D8B030D-6E8A-4147-A177-3AD203B41FA5}">
                      <a16:colId xmlns:a16="http://schemas.microsoft.com/office/drawing/2014/main" val="1396631858"/>
                    </a:ext>
                  </a:extLst>
                </a:gridCol>
                <a:gridCol w="301433">
                  <a:extLst>
                    <a:ext uri="{9D8B030D-6E8A-4147-A177-3AD203B41FA5}">
                      <a16:colId xmlns:a16="http://schemas.microsoft.com/office/drawing/2014/main" val="3763964353"/>
                    </a:ext>
                  </a:extLst>
                </a:gridCol>
                <a:gridCol w="301433">
                  <a:extLst>
                    <a:ext uri="{9D8B030D-6E8A-4147-A177-3AD203B41FA5}">
                      <a16:colId xmlns:a16="http://schemas.microsoft.com/office/drawing/2014/main" val="3933504604"/>
                    </a:ext>
                  </a:extLst>
                </a:gridCol>
                <a:gridCol w="301433">
                  <a:extLst>
                    <a:ext uri="{9D8B030D-6E8A-4147-A177-3AD203B41FA5}">
                      <a16:colId xmlns:a16="http://schemas.microsoft.com/office/drawing/2014/main" val="3669963181"/>
                    </a:ext>
                  </a:extLst>
                </a:gridCol>
                <a:gridCol w="301433">
                  <a:extLst>
                    <a:ext uri="{9D8B030D-6E8A-4147-A177-3AD203B41FA5}">
                      <a16:colId xmlns:a16="http://schemas.microsoft.com/office/drawing/2014/main" val="1367798159"/>
                    </a:ext>
                  </a:extLst>
                </a:gridCol>
                <a:gridCol w="301433">
                  <a:extLst>
                    <a:ext uri="{9D8B030D-6E8A-4147-A177-3AD203B41FA5}">
                      <a16:colId xmlns:a16="http://schemas.microsoft.com/office/drawing/2014/main" val="261334139"/>
                    </a:ext>
                  </a:extLst>
                </a:gridCol>
                <a:gridCol w="301433">
                  <a:extLst>
                    <a:ext uri="{9D8B030D-6E8A-4147-A177-3AD203B41FA5}">
                      <a16:colId xmlns:a16="http://schemas.microsoft.com/office/drawing/2014/main" val="2689573168"/>
                    </a:ext>
                  </a:extLst>
                </a:gridCol>
                <a:gridCol w="301433">
                  <a:extLst>
                    <a:ext uri="{9D8B030D-6E8A-4147-A177-3AD203B41FA5}">
                      <a16:colId xmlns:a16="http://schemas.microsoft.com/office/drawing/2014/main" val="817548270"/>
                    </a:ext>
                  </a:extLst>
                </a:gridCol>
                <a:gridCol w="301433">
                  <a:extLst>
                    <a:ext uri="{9D8B030D-6E8A-4147-A177-3AD203B41FA5}">
                      <a16:colId xmlns:a16="http://schemas.microsoft.com/office/drawing/2014/main" val="162474587"/>
                    </a:ext>
                  </a:extLst>
                </a:gridCol>
                <a:gridCol w="301433">
                  <a:extLst>
                    <a:ext uri="{9D8B030D-6E8A-4147-A177-3AD203B41FA5}">
                      <a16:colId xmlns:a16="http://schemas.microsoft.com/office/drawing/2014/main" val="973304122"/>
                    </a:ext>
                  </a:extLst>
                </a:gridCol>
                <a:gridCol w="301433">
                  <a:extLst>
                    <a:ext uri="{9D8B030D-6E8A-4147-A177-3AD203B41FA5}">
                      <a16:colId xmlns:a16="http://schemas.microsoft.com/office/drawing/2014/main" val="2074174403"/>
                    </a:ext>
                  </a:extLst>
                </a:gridCol>
              </a:tblGrid>
              <a:tr h="370840">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978881029"/>
                  </a:ext>
                </a:extLst>
              </a:tr>
            </a:tbl>
          </a:graphicData>
        </a:graphic>
      </p:graphicFrame>
      <p:sp>
        <p:nvSpPr>
          <p:cNvPr id="8" name="Down Arrow 7">
            <a:extLst>
              <a:ext uri="{FF2B5EF4-FFF2-40B4-BE49-F238E27FC236}">
                <a16:creationId xmlns:a16="http://schemas.microsoft.com/office/drawing/2014/main" id="{E2D8828E-2533-DC4E-AD32-10A82ADC8055}"/>
              </a:ext>
            </a:extLst>
          </p:cNvPr>
          <p:cNvSpPr/>
          <p:nvPr/>
        </p:nvSpPr>
        <p:spPr>
          <a:xfrm>
            <a:off x="9552988" y="2284406"/>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Down Arrow 8">
            <a:extLst>
              <a:ext uri="{FF2B5EF4-FFF2-40B4-BE49-F238E27FC236}">
                <a16:creationId xmlns:a16="http://schemas.microsoft.com/office/drawing/2014/main" id="{664DE9BF-0E86-E24D-B7B5-B305CA209B1C}"/>
              </a:ext>
            </a:extLst>
          </p:cNvPr>
          <p:cNvSpPr/>
          <p:nvPr/>
        </p:nvSpPr>
        <p:spPr>
          <a:xfrm>
            <a:off x="9571314" y="3366864"/>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227AED16-B12A-2B4F-8A2B-6EA24BDA8887}"/>
              </a:ext>
            </a:extLst>
          </p:cNvPr>
          <p:cNvSpPr txBox="1"/>
          <p:nvPr/>
        </p:nvSpPr>
        <p:spPr>
          <a:xfrm>
            <a:off x="9907838" y="2288697"/>
            <a:ext cx="763929" cy="369332"/>
          </a:xfrm>
          <a:prstGeom prst="rect">
            <a:avLst/>
          </a:prstGeom>
          <a:noFill/>
        </p:spPr>
        <p:txBody>
          <a:bodyPr wrap="square" rtlCol="0">
            <a:spAutoFit/>
          </a:bodyPr>
          <a:lstStyle/>
          <a:p>
            <a:r>
              <a:rPr lang="en-US" altLang="zh-CN" dirty="0">
                <a:solidFill>
                  <a:schemeClr val="bg1"/>
                </a:solidFill>
              </a:rPr>
              <a:t>cross</a:t>
            </a:r>
            <a:endParaRPr lang="en-US" dirty="0">
              <a:solidFill>
                <a:schemeClr val="bg1"/>
              </a:solidFill>
            </a:endParaRPr>
          </a:p>
        </p:txBody>
      </p:sp>
      <p:sp>
        <p:nvSpPr>
          <p:cNvPr id="11" name="TextBox 10">
            <a:extLst>
              <a:ext uri="{FF2B5EF4-FFF2-40B4-BE49-F238E27FC236}">
                <a16:creationId xmlns:a16="http://schemas.microsoft.com/office/drawing/2014/main" id="{FDCC08CA-D917-384E-BBE1-D965922232C2}"/>
              </a:ext>
            </a:extLst>
          </p:cNvPr>
          <p:cNvSpPr txBox="1"/>
          <p:nvPr/>
        </p:nvSpPr>
        <p:spPr>
          <a:xfrm>
            <a:off x="9907838" y="3366864"/>
            <a:ext cx="763929" cy="369332"/>
          </a:xfrm>
          <a:prstGeom prst="rect">
            <a:avLst/>
          </a:prstGeom>
          <a:noFill/>
        </p:spPr>
        <p:txBody>
          <a:bodyPr wrap="square" rtlCol="0">
            <a:spAutoFit/>
          </a:bodyPr>
          <a:lstStyle/>
          <a:p>
            <a:r>
              <a:rPr lang="en-US" altLang="zh-CN" dirty="0">
                <a:solidFill>
                  <a:schemeClr val="bg1"/>
                </a:solidFill>
              </a:rPr>
              <a:t>select</a:t>
            </a:r>
            <a:endParaRPr lang="en-US" dirty="0">
              <a:solidFill>
                <a:schemeClr val="bg1"/>
              </a:solidFill>
            </a:endParaRPr>
          </a:p>
        </p:txBody>
      </p:sp>
      <p:graphicFrame>
        <p:nvGraphicFramePr>
          <p:cNvPr id="12" name="Table 11">
            <a:extLst>
              <a:ext uri="{FF2B5EF4-FFF2-40B4-BE49-F238E27FC236}">
                <a16:creationId xmlns:a16="http://schemas.microsoft.com/office/drawing/2014/main" id="{143CDBFB-9553-7043-9DE2-AF539F3D2B96}"/>
              </a:ext>
            </a:extLst>
          </p:cNvPr>
          <p:cNvGraphicFramePr>
            <a:graphicFrameLocks noGrp="1"/>
          </p:cNvGraphicFramePr>
          <p:nvPr>
            <p:extLst/>
          </p:nvPr>
        </p:nvGraphicFramePr>
        <p:xfrm>
          <a:off x="7940141" y="3976780"/>
          <a:ext cx="3617196" cy="370840"/>
        </p:xfrm>
        <a:graphic>
          <a:graphicData uri="http://schemas.openxmlformats.org/drawingml/2006/table">
            <a:tbl>
              <a:tblPr firstRow="1" bandRow="1">
                <a:tableStyleId>{5C22544A-7EE6-4342-B048-85BDC9FD1C3A}</a:tableStyleId>
              </a:tblPr>
              <a:tblGrid>
                <a:gridCol w="301433">
                  <a:extLst>
                    <a:ext uri="{9D8B030D-6E8A-4147-A177-3AD203B41FA5}">
                      <a16:colId xmlns:a16="http://schemas.microsoft.com/office/drawing/2014/main" val="3737214080"/>
                    </a:ext>
                  </a:extLst>
                </a:gridCol>
                <a:gridCol w="301433">
                  <a:extLst>
                    <a:ext uri="{9D8B030D-6E8A-4147-A177-3AD203B41FA5}">
                      <a16:colId xmlns:a16="http://schemas.microsoft.com/office/drawing/2014/main" val="1396631858"/>
                    </a:ext>
                  </a:extLst>
                </a:gridCol>
                <a:gridCol w="301433">
                  <a:extLst>
                    <a:ext uri="{9D8B030D-6E8A-4147-A177-3AD203B41FA5}">
                      <a16:colId xmlns:a16="http://schemas.microsoft.com/office/drawing/2014/main" val="3763964353"/>
                    </a:ext>
                  </a:extLst>
                </a:gridCol>
                <a:gridCol w="301433">
                  <a:extLst>
                    <a:ext uri="{9D8B030D-6E8A-4147-A177-3AD203B41FA5}">
                      <a16:colId xmlns:a16="http://schemas.microsoft.com/office/drawing/2014/main" val="3933504604"/>
                    </a:ext>
                  </a:extLst>
                </a:gridCol>
                <a:gridCol w="301433">
                  <a:extLst>
                    <a:ext uri="{9D8B030D-6E8A-4147-A177-3AD203B41FA5}">
                      <a16:colId xmlns:a16="http://schemas.microsoft.com/office/drawing/2014/main" val="3669963181"/>
                    </a:ext>
                  </a:extLst>
                </a:gridCol>
                <a:gridCol w="301433">
                  <a:extLst>
                    <a:ext uri="{9D8B030D-6E8A-4147-A177-3AD203B41FA5}">
                      <a16:colId xmlns:a16="http://schemas.microsoft.com/office/drawing/2014/main" val="1367798159"/>
                    </a:ext>
                  </a:extLst>
                </a:gridCol>
                <a:gridCol w="301433">
                  <a:extLst>
                    <a:ext uri="{9D8B030D-6E8A-4147-A177-3AD203B41FA5}">
                      <a16:colId xmlns:a16="http://schemas.microsoft.com/office/drawing/2014/main" val="261334139"/>
                    </a:ext>
                  </a:extLst>
                </a:gridCol>
                <a:gridCol w="301433">
                  <a:extLst>
                    <a:ext uri="{9D8B030D-6E8A-4147-A177-3AD203B41FA5}">
                      <a16:colId xmlns:a16="http://schemas.microsoft.com/office/drawing/2014/main" val="2689573168"/>
                    </a:ext>
                  </a:extLst>
                </a:gridCol>
                <a:gridCol w="301433">
                  <a:extLst>
                    <a:ext uri="{9D8B030D-6E8A-4147-A177-3AD203B41FA5}">
                      <a16:colId xmlns:a16="http://schemas.microsoft.com/office/drawing/2014/main" val="817548270"/>
                    </a:ext>
                  </a:extLst>
                </a:gridCol>
                <a:gridCol w="301433">
                  <a:extLst>
                    <a:ext uri="{9D8B030D-6E8A-4147-A177-3AD203B41FA5}">
                      <a16:colId xmlns:a16="http://schemas.microsoft.com/office/drawing/2014/main" val="162474587"/>
                    </a:ext>
                  </a:extLst>
                </a:gridCol>
                <a:gridCol w="301433">
                  <a:extLst>
                    <a:ext uri="{9D8B030D-6E8A-4147-A177-3AD203B41FA5}">
                      <a16:colId xmlns:a16="http://schemas.microsoft.com/office/drawing/2014/main" val="973304122"/>
                    </a:ext>
                  </a:extLst>
                </a:gridCol>
                <a:gridCol w="301433">
                  <a:extLst>
                    <a:ext uri="{9D8B030D-6E8A-4147-A177-3AD203B41FA5}">
                      <a16:colId xmlns:a16="http://schemas.microsoft.com/office/drawing/2014/main" val="2074174403"/>
                    </a:ext>
                  </a:extLst>
                </a:gridCol>
              </a:tblGrid>
              <a:tr h="370840">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rgbClr val="FFC000"/>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tc>
                  <a:txBody>
                    <a:bodyPr/>
                    <a:lstStyle/>
                    <a:p>
                      <a:pPr algn="ctr"/>
                      <a:r>
                        <a:rPr lang="en-US" altLang="zh-CN" dirty="0">
                          <a:solidFill>
                            <a:schemeClr val="tx1"/>
                          </a:solidFill>
                        </a:rPr>
                        <a:t>1</a:t>
                      </a:r>
                      <a:endParaRPr lang="en-US" dirty="0">
                        <a:solidFill>
                          <a:schemeClr val="tx1"/>
                        </a:solidFill>
                      </a:endParaRPr>
                    </a:p>
                  </a:txBody>
                  <a:tcPr>
                    <a:solidFill>
                      <a:srgbClr val="FFC000"/>
                    </a:solidFill>
                  </a:tcPr>
                </a:tc>
                <a:tc>
                  <a:txBody>
                    <a:bodyPr/>
                    <a:lstStyle/>
                    <a:p>
                      <a:pPr algn="ctr"/>
                      <a:r>
                        <a:rPr lang="en-US" altLang="zh-CN" dirty="0">
                          <a:solidFill>
                            <a:schemeClr val="tx1"/>
                          </a:solidFill>
                        </a:rPr>
                        <a:t>0</a:t>
                      </a:r>
                      <a:endParaRPr lang="en-US"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978881029"/>
                  </a:ext>
                </a:extLst>
              </a:tr>
            </a:tbl>
          </a:graphicData>
        </a:graphic>
      </p:graphicFrame>
      <p:sp>
        <p:nvSpPr>
          <p:cNvPr id="13" name="Down Arrow 12">
            <a:extLst>
              <a:ext uri="{FF2B5EF4-FFF2-40B4-BE49-F238E27FC236}">
                <a16:creationId xmlns:a16="http://schemas.microsoft.com/office/drawing/2014/main" id="{EC750B0F-A7DC-7549-BF4F-D3D1AF2F2FF7}"/>
              </a:ext>
            </a:extLst>
          </p:cNvPr>
          <p:cNvSpPr/>
          <p:nvPr/>
        </p:nvSpPr>
        <p:spPr>
          <a:xfrm>
            <a:off x="9573242" y="4453156"/>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2657B9E-DB89-1148-A088-DD0313D09B9F}"/>
              </a:ext>
            </a:extLst>
          </p:cNvPr>
          <p:cNvSpPr txBox="1"/>
          <p:nvPr/>
        </p:nvSpPr>
        <p:spPr>
          <a:xfrm>
            <a:off x="9909766" y="4453156"/>
            <a:ext cx="1264535" cy="369332"/>
          </a:xfrm>
          <a:prstGeom prst="rect">
            <a:avLst/>
          </a:prstGeom>
          <a:noFill/>
        </p:spPr>
        <p:txBody>
          <a:bodyPr wrap="square" rtlCol="0">
            <a:spAutoFit/>
          </a:bodyPr>
          <a:lstStyle/>
          <a:p>
            <a:r>
              <a:rPr lang="en-US" altLang="zh-CN" dirty="0">
                <a:solidFill>
                  <a:schemeClr val="bg1"/>
                </a:solidFill>
              </a:rPr>
              <a:t>re-index</a:t>
            </a:r>
            <a:endParaRPr lang="en-US" dirty="0">
              <a:solidFill>
                <a:schemeClr val="bg1"/>
              </a:solidFill>
            </a:endParaRPr>
          </a:p>
        </p:txBody>
      </p:sp>
      <p:sp>
        <p:nvSpPr>
          <p:cNvPr id="15" name="TextBox 14">
            <a:extLst>
              <a:ext uri="{FF2B5EF4-FFF2-40B4-BE49-F238E27FC236}">
                <a16:creationId xmlns:a16="http://schemas.microsoft.com/office/drawing/2014/main" id="{954626F3-044E-534D-965D-D2633184CC60}"/>
              </a:ext>
            </a:extLst>
          </p:cNvPr>
          <p:cNvSpPr txBox="1"/>
          <p:nvPr/>
        </p:nvSpPr>
        <p:spPr>
          <a:xfrm>
            <a:off x="8153042" y="1421190"/>
            <a:ext cx="924904" cy="369332"/>
          </a:xfrm>
          <a:prstGeom prst="rect">
            <a:avLst/>
          </a:prstGeom>
          <a:noFill/>
        </p:spPr>
        <p:txBody>
          <a:bodyPr wrap="square" rtlCol="0">
            <a:spAutoFit/>
          </a:bodyPr>
          <a:lstStyle/>
          <a:p>
            <a:pPr algn="ctr"/>
            <a:r>
              <a:rPr lang="en-US" altLang="zh-CN" dirty="0">
                <a:solidFill>
                  <a:schemeClr val="bg1"/>
                </a:solidFill>
              </a:rPr>
              <a:t>fields</a:t>
            </a:r>
            <a:r>
              <a:rPr lang="zh-CN" altLang="en-US" dirty="0">
                <a:solidFill>
                  <a:schemeClr val="bg1"/>
                </a:solidFill>
              </a:rPr>
              <a:t> </a:t>
            </a:r>
            <a:r>
              <a:rPr lang="en-US" altLang="zh-CN" dirty="0">
                <a:solidFill>
                  <a:schemeClr val="bg1"/>
                </a:solidFill>
              </a:rPr>
              <a:t>1</a:t>
            </a:r>
            <a:endParaRPr lang="en-US" dirty="0">
              <a:solidFill>
                <a:schemeClr val="bg1"/>
              </a:solidFill>
            </a:endParaRPr>
          </a:p>
        </p:txBody>
      </p:sp>
      <p:sp>
        <p:nvSpPr>
          <p:cNvPr id="16" name="TextBox 15">
            <a:extLst>
              <a:ext uri="{FF2B5EF4-FFF2-40B4-BE49-F238E27FC236}">
                <a16:creationId xmlns:a16="http://schemas.microsoft.com/office/drawing/2014/main" id="{F68EF3FD-D5A0-834F-AF24-809CA1998DD8}"/>
              </a:ext>
            </a:extLst>
          </p:cNvPr>
          <p:cNvSpPr txBox="1"/>
          <p:nvPr/>
        </p:nvSpPr>
        <p:spPr>
          <a:xfrm>
            <a:off x="9509797" y="1389593"/>
            <a:ext cx="924904" cy="369332"/>
          </a:xfrm>
          <a:prstGeom prst="rect">
            <a:avLst/>
          </a:prstGeom>
          <a:noFill/>
        </p:spPr>
        <p:txBody>
          <a:bodyPr wrap="square" rtlCol="0">
            <a:spAutoFit/>
          </a:bodyPr>
          <a:lstStyle/>
          <a:p>
            <a:pPr algn="ctr"/>
            <a:r>
              <a:rPr lang="en-US" altLang="zh-CN" dirty="0">
                <a:solidFill>
                  <a:schemeClr val="bg1"/>
                </a:solidFill>
              </a:rPr>
              <a:t>fields</a:t>
            </a:r>
            <a:r>
              <a:rPr lang="zh-CN" altLang="en-US" dirty="0">
                <a:solidFill>
                  <a:schemeClr val="bg1"/>
                </a:solidFill>
              </a:rPr>
              <a:t> </a:t>
            </a:r>
            <a:r>
              <a:rPr lang="en-US" altLang="zh-CN" dirty="0">
                <a:solidFill>
                  <a:schemeClr val="bg1"/>
                </a:solidFill>
              </a:rPr>
              <a:t>2</a:t>
            </a:r>
            <a:endParaRPr lang="en-US" dirty="0">
              <a:solidFill>
                <a:schemeClr val="bg1"/>
              </a:solidFill>
            </a:endParaRPr>
          </a:p>
        </p:txBody>
      </p:sp>
      <p:sp>
        <p:nvSpPr>
          <p:cNvPr id="17" name="TextBox 16">
            <a:extLst>
              <a:ext uri="{FF2B5EF4-FFF2-40B4-BE49-F238E27FC236}">
                <a16:creationId xmlns:a16="http://schemas.microsoft.com/office/drawing/2014/main" id="{95428230-80D6-A34E-BE54-FA79E28E9B95}"/>
              </a:ext>
            </a:extLst>
          </p:cNvPr>
          <p:cNvSpPr txBox="1"/>
          <p:nvPr/>
        </p:nvSpPr>
        <p:spPr>
          <a:xfrm>
            <a:off x="10614105" y="1389593"/>
            <a:ext cx="924904" cy="369332"/>
          </a:xfrm>
          <a:prstGeom prst="rect">
            <a:avLst/>
          </a:prstGeom>
          <a:noFill/>
        </p:spPr>
        <p:txBody>
          <a:bodyPr wrap="square" rtlCol="0">
            <a:spAutoFit/>
          </a:bodyPr>
          <a:lstStyle/>
          <a:p>
            <a:pPr algn="ctr"/>
            <a:r>
              <a:rPr lang="en-US" altLang="zh-CN" dirty="0">
                <a:solidFill>
                  <a:schemeClr val="bg1"/>
                </a:solidFill>
              </a:rPr>
              <a:t>fields</a:t>
            </a:r>
            <a:r>
              <a:rPr lang="zh-CN" altLang="en-US" dirty="0">
                <a:solidFill>
                  <a:schemeClr val="bg1"/>
                </a:solidFill>
              </a:rPr>
              <a:t> </a:t>
            </a:r>
            <a:r>
              <a:rPr lang="en-US" altLang="zh-CN" dirty="0">
                <a:solidFill>
                  <a:schemeClr val="bg1"/>
                </a:solidFill>
              </a:rPr>
              <a:t>3</a:t>
            </a:r>
            <a:endParaRPr lang="en-US" dirty="0">
              <a:solidFill>
                <a:schemeClr val="bg1"/>
              </a:solidFill>
            </a:endParaRPr>
          </a:p>
        </p:txBody>
      </p:sp>
      <p:graphicFrame>
        <p:nvGraphicFramePr>
          <p:cNvPr id="18" name="Table 17">
            <a:extLst>
              <a:ext uri="{FF2B5EF4-FFF2-40B4-BE49-F238E27FC236}">
                <a16:creationId xmlns:a16="http://schemas.microsoft.com/office/drawing/2014/main" id="{37F50562-289A-7C4E-9597-0606FF5D1CC3}"/>
              </a:ext>
            </a:extLst>
          </p:cNvPr>
          <p:cNvGraphicFramePr>
            <a:graphicFrameLocks noGrp="1"/>
          </p:cNvGraphicFramePr>
          <p:nvPr>
            <p:extLst/>
          </p:nvPr>
        </p:nvGraphicFramePr>
        <p:xfrm>
          <a:off x="9286287" y="5053619"/>
          <a:ext cx="924904" cy="365760"/>
        </p:xfrm>
        <a:graphic>
          <a:graphicData uri="http://schemas.openxmlformats.org/drawingml/2006/table">
            <a:tbl>
              <a:tblPr firstRow="1" bandRow="1">
                <a:tableStyleId>{5C22544A-7EE6-4342-B048-85BDC9FD1C3A}</a:tableStyleId>
              </a:tblPr>
              <a:tblGrid>
                <a:gridCol w="462452">
                  <a:extLst>
                    <a:ext uri="{9D8B030D-6E8A-4147-A177-3AD203B41FA5}">
                      <a16:colId xmlns:a16="http://schemas.microsoft.com/office/drawing/2014/main" val="629739365"/>
                    </a:ext>
                  </a:extLst>
                </a:gridCol>
                <a:gridCol w="462452">
                  <a:extLst>
                    <a:ext uri="{9D8B030D-6E8A-4147-A177-3AD203B41FA5}">
                      <a16:colId xmlns:a16="http://schemas.microsoft.com/office/drawing/2014/main" val="3772304889"/>
                    </a:ext>
                  </a:extLst>
                </a:gridCol>
              </a:tblGrid>
              <a:tr h="259460">
                <a:tc>
                  <a:txBody>
                    <a:bodyPr/>
                    <a:lstStyle/>
                    <a:p>
                      <a:pPr algn="ctr"/>
                      <a:r>
                        <a:rPr lang="en-US" altLang="zh-CN" dirty="0">
                          <a:solidFill>
                            <a:srgbClr val="C00000"/>
                          </a:solidFill>
                        </a:rPr>
                        <a:t>1</a:t>
                      </a:r>
                      <a:endParaRPr lang="en-US" dirty="0">
                        <a:solidFill>
                          <a:srgbClr val="C00000"/>
                        </a:solidFill>
                      </a:endParaRPr>
                    </a:p>
                  </a:txBody>
                  <a:tcPr>
                    <a:solidFill>
                      <a:srgbClr val="FFC000"/>
                    </a:solidFill>
                  </a:tcPr>
                </a:tc>
                <a:tc>
                  <a:txBody>
                    <a:bodyPr/>
                    <a:lstStyle/>
                    <a:p>
                      <a:pPr algn="ctr"/>
                      <a:r>
                        <a:rPr lang="en-US" altLang="zh-CN" dirty="0">
                          <a:solidFill>
                            <a:srgbClr val="C00000"/>
                          </a:solidFill>
                        </a:rPr>
                        <a:t>1</a:t>
                      </a:r>
                      <a:endParaRPr lang="en-US" dirty="0">
                        <a:solidFill>
                          <a:srgbClr val="C00000"/>
                        </a:solidFill>
                      </a:endParaRPr>
                    </a:p>
                  </a:txBody>
                  <a:tcPr>
                    <a:solidFill>
                      <a:srgbClr val="FFC000"/>
                    </a:solidFill>
                  </a:tcPr>
                </a:tc>
                <a:extLst>
                  <a:ext uri="{0D108BD9-81ED-4DB2-BD59-A6C34878D82A}">
                    <a16:rowId xmlns:a16="http://schemas.microsoft.com/office/drawing/2014/main" val="3882190572"/>
                  </a:ext>
                </a:extLst>
              </a:tr>
            </a:tbl>
          </a:graphicData>
        </a:graphic>
      </p:graphicFrame>
      <p:sp>
        <p:nvSpPr>
          <p:cNvPr id="19" name="Down Arrow 18">
            <a:extLst>
              <a:ext uri="{FF2B5EF4-FFF2-40B4-BE49-F238E27FC236}">
                <a16:creationId xmlns:a16="http://schemas.microsoft.com/office/drawing/2014/main" id="{17D30931-A12C-2F46-9200-92869DC41E35}"/>
              </a:ext>
            </a:extLst>
          </p:cNvPr>
          <p:cNvSpPr/>
          <p:nvPr/>
        </p:nvSpPr>
        <p:spPr>
          <a:xfrm>
            <a:off x="9573242" y="5512419"/>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B374908E-E682-A844-9C67-79EEC567D8F8}"/>
              </a:ext>
            </a:extLst>
          </p:cNvPr>
          <p:cNvSpPr txBox="1"/>
          <p:nvPr/>
        </p:nvSpPr>
        <p:spPr>
          <a:xfrm>
            <a:off x="9909766" y="5512419"/>
            <a:ext cx="1947441" cy="369332"/>
          </a:xfrm>
          <a:prstGeom prst="rect">
            <a:avLst/>
          </a:prstGeom>
          <a:noFill/>
        </p:spPr>
        <p:txBody>
          <a:bodyPr wrap="square" rtlCol="0">
            <a:spAutoFit/>
          </a:bodyPr>
          <a:lstStyle/>
          <a:p>
            <a:r>
              <a:rPr lang="en-US" altLang="zh-CN" dirty="0">
                <a:solidFill>
                  <a:schemeClr val="bg1"/>
                </a:solidFill>
              </a:rPr>
              <a:t>concatenate</a:t>
            </a:r>
            <a:endParaRPr lang="en-US" dirty="0">
              <a:solidFill>
                <a:schemeClr val="bg1"/>
              </a:solidFill>
            </a:endParaRPr>
          </a:p>
        </p:txBody>
      </p:sp>
      <p:graphicFrame>
        <p:nvGraphicFramePr>
          <p:cNvPr id="21" name="Table 20">
            <a:extLst>
              <a:ext uri="{FF2B5EF4-FFF2-40B4-BE49-F238E27FC236}">
                <a16:creationId xmlns:a16="http://schemas.microsoft.com/office/drawing/2014/main" id="{F5B09067-D3C7-6748-BFAB-ABEAF96E18A5}"/>
              </a:ext>
            </a:extLst>
          </p:cNvPr>
          <p:cNvGraphicFramePr>
            <a:graphicFrameLocks noGrp="1"/>
          </p:cNvGraphicFramePr>
          <p:nvPr>
            <p:extLst/>
          </p:nvPr>
        </p:nvGraphicFramePr>
        <p:xfrm>
          <a:off x="7940141" y="6122035"/>
          <a:ext cx="3598866" cy="370840"/>
        </p:xfrm>
        <a:graphic>
          <a:graphicData uri="http://schemas.openxmlformats.org/drawingml/2006/table">
            <a:tbl>
              <a:tblPr firstRow="1" bandRow="1">
                <a:tableStyleId>{5C22544A-7EE6-4342-B048-85BDC9FD1C3A}</a:tableStyleId>
              </a:tblPr>
              <a:tblGrid>
                <a:gridCol w="399874">
                  <a:extLst>
                    <a:ext uri="{9D8B030D-6E8A-4147-A177-3AD203B41FA5}">
                      <a16:colId xmlns:a16="http://schemas.microsoft.com/office/drawing/2014/main" val="3125160832"/>
                    </a:ext>
                  </a:extLst>
                </a:gridCol>
                <a:gridCol w="399874">
                  <a:extLst>
                    <a:ext uri="{9D8B030D-6E8A-4147-A177-3AD203B41FA5}">
                      <a16:colId xmlns:a16="http://schemas.microsoft.com/office/drawing/2014/main" val="643109447"/>
                    </a:ext>
                  </a:extLst>
                </a:gridCol>
                <a:gridCol w="399874">
                  <a:extLst>
                    <a:ext uri="{9D8B030D-6E8A-4147-A177-3AD203B41FA5}">
                      <a16:colId xmlns:a16="http://schemas.microsoft.com/office/drawing/2014/main" val="514849989"/>
                    </a:ext>
                  </a:extLst>
                </a:gridCol>
                <a:gridCol w="399874">
                  <a:extLst>
                    <a:ext uri="{9D8B030D-6E8A-4147-A177-3AD203B41FA5}">
                      <a16:colId xmlns:a16="http://schemas.microsoft.com/office/drawing/2014/main" val="83360598"/>
                    </a:ext>
                  </a:extLst>
                </a:gridCol>
                <a:gridCol w="399874">
                  <a:extLst>
                    <a:ext uri="{9D8B030D-6E8A-4147-A177-3AD203B41FA5}">
                      <a16:colId xmlns:a16="http://schemas.microsoft.com/office/drawing/2014/main" val="773025370"/>
                    </a:ext>
                  </a:extLst>
                </a:gridCol>
                <a:gridCol w="399874">
                  <a:extLst>
                    <a:ext uri="{9D8B030D-6E8A-4147-A177-3AD203B41FA5}">
                      <a16:colId xmlns:a16="http://schemas.microsoft.com/office/drawing/2014/main" val="1584161907"/>
                    </a:ext>
                  </a:extLst>
                </a:gridCol>
                <a:gridCol w="399874">
                  <a:extLst>
                    <a:ext uri="{9D8B030D-6E8A-4147-A177-3AD203B41FA5}">
                      <a16:colId xmlns:a16="http://schemas.microsoft.com/office/drawing/2014/main" val="1113950541"/>
                    </a:ext>
                  </a:extLst>
                </a:gridCol>
                <a:gridCol w="399874">
                  <a:extLst>
                    <a:ext uri="{9D8B030D-6E8A-4147-A177-3AD203B41FA5}">
                      <a16:colId xmlns:a16="http://schemas.microsoft.com/office/drawing/2014/main" val="1680898417"/>
                    </a:ext>
                  </a:extLst>
                </a:gridCol>
                <a:gridCol w="399874">
                  <a:extLst>
                    <a:ext uri="{9D8B030D-6E8A-4147-A177-3AD203B41FA5}">
                      <a16:colId xmlns:a16="http://schemas.microsoft.com/office/drawing/2014/main" val="2427428795"/>
                    </a:ext>
                  </a:extLst>
                </a:gridCol>
              </a:tblGrid>
              <a:tr h="370840">
                <a:tc>
                  <a:txBody>
                    <a:bodyPr/>
                    <a:lstStyle/>
                    <a:p>
                      <a:pPr algn="ctr"/>
                      <a:r>
                        <a:rPr lang="en-US" altLang="zh-CN" dirty="0">
                          <a:solidFill>
                            <a:srgbClr val="C00000"/>
                          </a:solidFill>
                        </a:rPr>
                        <a:t>1</a:t>
                      </a:r>
                      <a:endParaRPr lang="en-US" dirty="0">
                        <a:solidFill>
                          <a:srgbClr val="C00000"/>
                        </a:solidFill>
                      </a:endParaRPr>
                    </a:p>
                  </a:txBody>
                  <a:tcPr>
                    <a:solidFill>
                      <a:schemeClr val="bg1">
                        <a:lumMod val="85000"/>
                      </a:schemeClr>
                    </a:solidFill>
                  </a:tcPr>
                </a:tc>
                <a:tc>
                  <a:txBody>
                    <a:bodyPr/>
                    <a:lstStyle/>
                    <a:p>
                      <a:pPr algn="ctr"/>
                      <a:r>
                        <a:rPr lang="en-US" altLang="zh-CN" dirty="0">
                          <a:solidFill>
                            <a:srgbClr val="C00000"/>
                          </a:solidFill>
                        </a:rPr>
                        <a:t>0</a:t>
                      </a:r>
                      <a:endParaRPr lang="en-US" dirty="0">
                        <a:solidFill>
                          <a:srgbClr val="C00000"/>
                        </a:solidFill>
                      </a:endParaRPr>
                    </a:p>
                  </a:txBody>
                  <a:tcPr>
                    <a:solidFill>
                      <a:schemeClr val="bg1">
                        <a:lumMod val="85000"/>
                      </a:schemeClr>
                    </a:solidFill>
                  </a:tcPr>
                </a:tc>
                <a:tc>
                  <a:txBody>
                    <a:bodyPr/>
                    <a:lstStyle/>
                    <a:p>
                      <a:pPr algn="ctr"/>
                      <a:r>
                        <a:rPr lang="en-US" altLang="zh-CN" dirty="0">
                          <a:solidFill>
                            <a:srgbClr val="C00000"/>
                          </a:solidFill>
                        </a:rPr>
                        <a:t>1</a:t>
                      </a:r>
                      <a:endParaRPr lang="en-US" dirty="0">
                        <a:solidFill>
                          <a:srgbClr val="C00000"/>
                        </a:solidFill>
                      </a:endParaRPr>
                    </a:p>
                  </a:txBody>
                  <a:tcPr>
                    <a:solidFill>
                      <a:schemeClr val="bg1">
                        <a:lumMod val="85000"/>
                      </a:schemeClr>
                    </a:solidFill>
                  </a:tcPr>
                </a:tc>
                <a:tc>
                  <a:txBody>
                    <a:bodyPr/>
                    <a:lstStyle/>
                    <a:p>
                      <a:pPr marL="0" algn="ctr" defTabSz="914400" rtl="0" eaLnBrk="1" latinLnBrk="0" hangingPunct="1"/>
                      <a:r>
                        <a:rPr lang="en-US" altLang="zh-CN" sz="1800" b="1" kern="1200" dirty="0">
                          <a:solidFill>
                            <a:srgbClr val="C00000"/>
                          </a:solidFill>
                          <a:latin typeface="+mn-lt"/>
                          <a:ea typeface="+mn-ea"/>
                          <a:cs typeface="+mn-cs"/>
                        </a:rPr>
                        <a:t>0</a:t>
                      </a:r>
                      <a:endParaRPr lang="en-US" sz="1800" b="1" kern="1200" dirty="0">
                        <a:solidFill>
                          <a:srgbClr val="C00000"/>
                        </a:solidFill>
                        <a:latin typeface="+mn-lt"/>
                        <a:ea typeface="+mn-ea"/>
                        <a:cs typeface="+mn-cs"/>
                      </a:endParaRPr>
                    </a:p>
                  </a:txBody>
                  <a:tcPr>
                    <a:solidFill>
                      <a:schemeClr val="tx2">
                        <a:lumMod val="40000"/>
                        <a:lumOff val="60000"/>
                      </a:schemeClr>
                    </a:solidFill>
                  </a:tcPr>
                </a:tc>
                <a:tc>
                  <a:txBody>
                    <a:bodyPr/>
                    <a:lstStyle/>
                    <a:p>
                      <a:pPr marL="0" algn="ctr" defTabSz="914400" rtl="0" eaLnBrk="1" latinLnBrk="0" hangingPunct="1"/>
                      <a:r>
                        <a:rPr lang="en-US" altLang="zh-CN" sz="1800" b="1" kern="1200" dirty="0">
                          <a:solidFill>
                            <a:srgbClr val="C00000"/>
                          </a:solidFill>
                          <a:latin typeface="+mn-lt"/>
                          <a:ea typeface="+mn-ea"/>
                          <a:cs typeface="+mn-cs"/>
                        </a:rPr>
                        <a:t>1</a:t>
                      </a:r>
                      <a:endParaRPr lang="en-US" sz="1800" b="1" kern="1200" dirty="0">
                        <a:solidFill>
                          <a:srgbClr val="C00000"/>
                        </a:solidFill>
                        <a:latin typeface="+mn-lt"/>
                        <a:ea typeface="+mn-ea"/>
                        <a:cs typeface="+mn-cs"/>
                      </a:endParaRPr>
                    </a:p>
                  </a:txBody>
                  <a:tcPr>
                    <a:solidFill>
                      <a:schemeClr val="tx2">
                        <a:lumMod val="40000"/>
                        <a:lumOff val="60000"/>
                      </a:schemeClr>
                    </a:solidFill>
                  </a:tcPr>
                </a:tc>
                <a:tc>
                  <a:txBody>
                    <a:bodyPr/>
                    <a:lstStyle/>
                    <a:p>
                      <a:pPr algn="ctr"/>
                      <a:r>
                        <a:rPr lang="en-US" altLang="zh-CN" dirty="0">
                          <a:solidFill>
                            <a:srgbClr val="C00000"/>
                          </a:solidFill>
                        </a:rPr>
                        <a:t>1</a:t>
                      </a:r>
                      <a:endParaRPr lang="en-US" dirty="0">
                        <a:solidFill>
                          <a:srgbClr val="C00000"/>
                        </a:solidFill>
                      </a:endParaRPr>
                    </a:p>
                  </a:txBody>
                  <a:tcPr>
                    <a:solidFill>
                      <a:schemeClr val="accent4">
                        <a:lumMod val="40000"/>
                        <a:lumOff val="60000"/>
                      </a:schemeClr>
                    </a:solidFill>
                  </a:tcPr>
                </a:tc>
                <a:tc>
                  <a:txBody>
                    <a:bodyPr/>
                    <a:lstStyle/>
                    <a:p>
                      <a:pPr algn="ctr"/>
                      <a:r>
                        <a:rPr lang="en-US" altLang="zh-CN" dirty="0">
                          <a:solidFill>
                            <a:srgbClr val="C00000"/>
                          </a:solidFill>
                        </a:rPr>
                        <a:t>1</a:t>
                      </a:r>
                      <a:endParaRPr lang="en-US" dirty="0">
                        <a:solidFill>
                          <a:srgbClr val="C00000"/>
                        </a:solidFill>
                      </a:endParaRPr>
                    </a:p>
                  </a:txBody>
                  <a:tcPr>
                    <a:solidFill>
                      <a:schemeClr val="accent4">
                        <a:lumMod val="40000"/>
                        <a:lumOff val="60000"/>
                      </a:schemeClr>
                    </a:solidFill>
                  </a:tcPr>
                </a:tc>
                <a:tc>
                  <a:txBody>
                    <a:bodyPr/>
                    <a:lstStyle/>
                    <a:p>
                      <a:pPr algn="ctr"/>
                      <a:r>
                        <a:rPr lang="en-US" altLang="zh-CN" dirty="0">
                          <a:solidFill>
                            <a:srgbClr val="C00000"/>
                          </a:solidFill>
                        </a:rPr>
                        <a:t>1</a:t>
                      </a:r>
                      <a:endParaRPr lang="en-US" dirty="0">
                        <a:solidFill>
                          <a:srgbClr val="C00000"/>
                        </a:solidFill>
                      </a:endParaRPr>
                    </a:p>
                  </a:txBody>
                  <a:tcPr>
                    <a:solidFill>
                      <a:srgbClr val="FFC000"/>
                    </a:solidFill>
                  </a:tcPr>
                </a:tc>
                <a:tc>
                  <a:txBody>
                    <a:bodyPr/>
                    <a:lstStyle/>
                    <a:p>
                      <a:pPr algn="ctr"/>
                      <a:r>
                        <a:rPr lang="en-US" altLang="zh-CN" dirty="0">
                          <a:solidFill>
                            <a:srgbClr val="C00000"/>
                          </a:solidFill>
                        </a:rPr>
                        <a:t>1</a:t>
                      </a:r>
                      <a:endParaRPr lang="en-US" dirty="0">
                        <a:solidFill>
                          <a:srgbClr val="C00000"/>
                        </a:solidFill>
                      </a:endParaRPr>
                    </a:p>
                  </a:txBody>
                  <a:tcPr>
                    <a:solidFill>
                      <a:srgbClr val="FFC000"/>
                    </a:solidFill>
                  </a:tcPr>
                </a:tc>
                <a:extLst>
                  <a:ext uri="{0D108BD9-81ED-4DB2-BD59-A6C34878D82A}">
                    <a16:rowId xmlns:a16="http://schemas.microsoft.com/office/drawing/2014/main" val="1236055721"/>
                  </a:ext>
                </a:extLst>
              </a:tr>
            </a:tbl>
          </a:graphicData>
        </a:graphic>
      </p:graphicFrame>
      <p:cxnSp>
        <p:nvCxnSpPr>
          <p:cNvPr id="22" name="Curved Connector 21">
            <a:extLst>
              <a:ext uri="{FF2B5EF4-FFF2-40B4-BE49-F238E27FC236}">
                <a16:creationId xmlns:a16="http://schemas.microsoft.com/office/drawing/2014/main" id="{FDBDBAA7-E39E-F440-8173-391D6914E86B}"/>
              </a:ext>
            </a:extLst>
          </p:cNvPr>
          <p:cNvCxnSpPr>
            <a:cxnSpLocks/>
          </p:cNvCxnSpPr>
          <p:nvPr/>
        </p:nvCxnSpPr>
        <p:spPr>
          <a:xfrm rot="10800000" flipH="1" flipV="1">
            <a:off x="7903490" y="1975290"/>
            <a:ext cx="18325" cy="4332165"/>
          </a:xfrm>
          <a:prstGeom prst="curvedConnector3">
            <a:avLst>
              <a:gd name="adj1" fmla="val -1969282"/>
            </a:avLst>
          </a:prstGeom>
          <a:ln w="63500">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32" name="Table 31">
            <a:extLst>
              <a:ext uri="{FF2B5EF4-FFF2-40B4-BE49-F238E27FC236}">
                <a16:creationId xmlns:a16="http://schemas.microsoft.com/office/drawing/2014/main" id="{A549E158-73F3-5240-BCA9-9BA9B6D720A7}"/>
              </a:ext>
            </a:extLst>
          </p:cNvPr>
          <p:cNvGraphicFramePr>
            <a:graphicFrameLocks noGrp="1"/>
          </p:cNvGraphicFramePr>
          <p:nvPr>
            <p:extLst>
              <p:ext uri="{D42A27DB-BD31-4B8C-83A1-F6EECF244321}">
                <p14:modId xmlns:p14="http://schemas.microsoft.com/office/powerpoint/2010/main" val="2289436476"/>
              </p:ext>
            </p:extLst>
          </p:nvPr>
        </p:nvGraphicFramePr>
        <p:xfrm>
          <a:off x="1182267" y="5512419"/>
          <a:ext cx="5133240" cy="975360"/>
        </p:xfrm>
        <a:graphic>
          <a:graphicData uri="http://schemas.openxmlformats.org/drawingml/2006/table">
            <a:tbl>
              <a:tblPr firstRow="1" bandRow="1">
                <a:tableStyleId>{5C22544A-7EE6-4342-B048-85BDC9FD1C3A}</a:tableStyleId>
              </a:tblPr>
              <a:tblGrid>
                <a:gridCol w="1283310">
                  <a:extLst>
                    <a:ext uri="{9D8B030D-6E8A-4147-A177-3AD203B41FA5}">
                      <a16:colId xmlns:a16="http://schemas.microsoft.com/office/drawing/2014/main" val="2497020917"/>
                    </a:ext>
                  </a:extLst>
                </a:gridCol>
                <a:gridCol w="1283310">
                  <a:extLst>
                    <a:ext uri="{9D8B030D-6E8A-4147-A177-3AD203B41FA5}">
                      <a16:colId xmlns:a16="http://schemas.microsoft.com/office/drawing/2014/main" val="2058643974"/>
                    </a:ext>
                  </a:extLst>
                </a:gridCol>
                <a:gridCol w="1283310">
                  <a:extLst>
                    <a:ext uri="{9D8B030D-6E8A-4147-A177-3AD203B41FA5}">
                      <a16:colId xmlns:a16="http://schemas.microsoft.com/office/drawing/2014/main" val="3375551586"/>
                    </a:ext>
                  </a:extLst>
                </a:gridCol>
                <a:gridCol w="1283310">
                  <a:extLst>
                    <a:ext uri="{9D8B030D-6E8A-4147-A177-3AD203B41FA5}">
                      <a16:colId xmlns:a16="http://schemas.microsoft.com/office/drawing/2014/main" val="3954388828"/>
                    </a:ext>
                  </a:extLst>
                </a:gridCol>
              </a:tblGrid>
              <a:tr h="0">
                <a:tc>
                  <a:txBody>
                    <a:bodyPr/>
                    <a:lstStyle/>
                    <a:p>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LR</a:t>
                      </a:r>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FM</a:t>
                      </a:r>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Ours</a:t>
                      </a:r>
                      <a:endParaRPr lang="en-US" sz="2600" kern="1200" dirty="0">
                        <a:solidFill>
                          <a:schemeClr val="tx1"/>
                        </a:solidFill>
                        <a:latin typeface="+mn-lt"/>
                        <a:ea typeface="+mn-ea"/>
                        <a:cs typeface="+mn-cs"/>
                      </a:endParaRPr>
                    </a:p>
                  </a:txBody>
                  <a:tcPr>
                    <a:solidFill>
                      <a:schemeClr val="accent6">
                        <a:lumMod val="40000"/>
                        <a:lumOff val="60000"/>
                      </a:schemeClr>
                    </a:solidFill>
                  </a:tcPr>
                </a:tc>
                <a:extLst>
                  <a:ext uri="{0D108BD9-81ED-4DB2-BD59-A6C34878D82A}">
                    <a16:rowId xmlns:a16="http://schemas.microsoft.com/office/drawing/2014/main" val="3010148972"/>
                  </a:ext>
                </a:extLst>
              </a:tr>
              <a:tr h="370840">
                <a:tc>
                  <a:txBody>
                    <a:bodyPr/>
                    <a:lstStyle/>
                    <a:p>
                      <a:r>
                        <a:rPr lang="en-US" altLang="zh-CN" sz="2600" kern="1200" dirty="0">
                          <a:solidFill>
                            <a:schemeClr val="tx1"/>
                          </a:solidFill>
                          <a:latin typeface="+mn-lt"/>
                          <a:ea typeface="+mn-ea"/>
                          <a:cs typeface="+mn-cs"/>
                        </a:rPr>
                        <a:t>AUC</a:t>
                      </a:r>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0.68</a:t>
                      </a:r>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0.69</a:t>
                      </a:r>
                      <a:endParaRPr lang="en-US" sz="2600" kern="1200" dirty="0">
                        <a:solidFill>
                          <a:schemeClr val="tx1"/>
                        </a:solidFill>
                        <a:latin typeface="+mn-lt"/>
                        <a:ea typeface="+mn-ea"/>
                        <a:cs typeface="+mn-cs"/>
                      </a:endParaRPr>
                    </a:p>
                  </a:txBody>
                  <a:tcPr>
                    <a:solidFill>
                      <a:schemeClr val="accent6">
                        <a:lumMod val="40000"/>
                        <a:lumOff val="60000"/>
                      </a:schemeClr>
                    </a:solidFill>
                  </a:tcPr>
                </a:tc>
                <a:tc>
                  <a:txBody>
                    <a:bodyPr/>
                    <a:lstStyle/>
                    <a:p>
                      <a:r>
                        <a:rPr lang="en-US" altLang="zh-CN" sz="2600" kern="1200" dirty="0">
                          <a:solidFill>
                            <a:schemeClr val="tx1"/>
                          </a:solidFill>
                          <a:latin typeface="+mn-lt"/>
                          <a:ea typeface="+mn-ea"/>
                          <a:cs typeface="+mn-cs"/>
                        </a:rPr>
                        <a:t>0.70</a:t>
                      </a:r>
                      <a:endParaRPr lang="en-US" sz="2600" kern="1200" dirty="0">
                        <a:solidFill>
                          <a:schemeClr val="tx1"/>
                        </a:solidFill>
                        <a:latin typeface="+mn-lt"/>
                        <a:ea typeface="+mn-ea"/>
                        <a:cs typeface="+mn-cs"/>
                      </a:endParaRPr>
                    </a:p>
                  </a:txBody>
                  <a:tcPr>
                    <a:solidFill>
                      <a:schemeClr val="accent6">
                        <a:lumMod val="40000"/>
                        <a:lumOff val="60000"/>
                      </a:schemeClr>
                    </a:solidFill>
                  </a:tcPr>
                </a:tc>
                <a:extLst>
                  <a:ext uri="{0D108BD9-81ED-4DB2-BD59-A6C34878D82A}">
                    <a16:rowId xmlns:a16="http://schemas.microsoft.com/office/drawing/2014/main" val="3042554703"/>
                  </a:ext>
                </a:extLst>
              </a:tr>
            </a:tbl>
          </a:graphicData>
        </a:graphic>
      </p:graphicFrame>
    </p:spTree>
    <p:extLst>
      <p:ext uri="{BB962C8B-B14F-4D97-AF65-F5344CB8AC3E}">
        <p14:creationId xmlns:p14="http://schemas.microsoft.com/office/powerpoint/2010/main" val="28455513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p:cNvGrpSpPr/>
          <p:nvPr/>
        </p:nvGrpSpPr>
        <p:grpSpPr>
          <a:xfrm>
            <a:off x="3520904" y="4169622"/>
            <a:ext cx="4520738" cy="2297429"/>
            <a:chOff x="7227669" y="4010425"/>
            <a:chExt cx="4520738" cy="2297429"/>
          </a:xfrm>
        </p:grpSpPr>
        <p:cxnSp>
          <p:nvCxnSpPr>
            <p:cNvPr id="24" name="直接箭头连接符 23">
              <a:extLst>
                <a:ext uri="{FF2B5EF4-FFF2-40B4-BE49-F238E27FC236}">
                  <a16:creationId xmlns:a16="http://schemas.microsoft.com/office/drawing/2014/main" id="{763D8CCF-0502-40F5-94EF-D642772701BA}"/>
                </a:ext>
              </a:extLst>
            </p:cNvPr>
            <p:cNvCxnSpPr>
              <a:stCxn id="27" idx="2"/>
            </p:cNvCxnSpPr>
            <p:nvPr/>
          </p:nvCxnSpPr>
          <p:spPr>
            <a:xfrm>
              <a:off x="8458511" y="4407727"/>
              <a:ext cx="8214" cy="927122"/>
            </a:xfrm>
            <a:prstGeom prst="straightConnector1">
              <a:avLst/>
            </a:prstGeom>
            <a:ln w="1905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矩形: 圆角 56">
              <a:extLst>
                <a:ext uri="{FF2B5EF4-FFF2-40B4-BE49-F238E27FC236}">
                  <a16:creationId xmlns:a16="http://schemas.microsoft.com/office/drawing/2014/main" id="{67E2F16C-0CBC-4925-8F9A-4FF668C9A0F7}"/>
                </a:ext>
              </a:extLst>
            </p:cNvPr>
            <p:cNvSpPr/>
            <p:nvPr/>
          </p:nvSpPr>
          <p:spPr>
            <a:xfrm>
              <a:off x="9650623" y="4010425"/>
              <a:ext cx="1838692" cy="483336"/>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14400"/>
              <a:endParaRPr lang="zh-CN" altLang="en-US" sz="1800">
                <a:solidFill>
                  <a:prstClr val="white"/>
                </a:solidFill>
                <a:latin typeface="等线" panose="020F0502020204030204"/>
                <a:ea typeface="等线" panose="02010600030101010101" pitchFamily="2" charset="-122"/>
              </a:endParaRPr>
            </a:p>
          </p:txBody>
        </p:sp>
        <p:sp>
          <p:nvSpPr>
            <p:cNvPr id="26" name="矩形: 圆角 57">
              <a:extLst>
                <a:ext uri="{FF2B5EF4-FFF2-40B4-BE49-F238E27FC236}">
                  <a16:creationId xmlns:a16="http://schemas.microsoft.com/office/drawing/2014/main" id="{A4381264-5529-467F-B819-4985C979DB50}"/>
                </a:ext>
              </a:extLst>
            </p:cNvPr>
            <p:cNvSpPr/>
            <p:nvPr/>
          </p:nvSpPr>
          <p:spPr>
            <a:xfrm>
              <a:off x="9447739" y="5000382"/>
              <a:ext cx="2285464" cy="1307472"/>
            </a:xfrm>
            <a:prstGeom prst="roundRect">
              <a:avLst/>
            </a:prstGeom>
            <a:noFill/>
            <a:ln>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27" name="矩形 26">
              <a:extLst>
                <a:ext uri="{FF2B5EF4-FFF2-40B4-BE49-F238E27FC236}">
                  <a16:creationId xmlns:a16="http://schemas.microsoft.com/office/drawing/2014/main" id="{E51DEF1C-0C72-4147-ACDB-95FEE7446A1E}"/>
                </a:ext>
              </a:extLst>
            </p:cNvPr>
            <p:cNvSpPr/>
            <p:nvPr/>
          </p:nvSpPr>
          <p:spPr>
            <a:xfrm>
              <a:off x="8005672" y="4096459"/>
              <a:ext cx="905677" cy="311268"/>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rPr>
                <a:t>Master</a:t>
              </a:r>
              <a:endParaRPr kumimoji="0" lang="zh-CN" altLang="en-US"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endParaRPr>
            </a:p>
          </p:txBody>
        </p:sp>
        <p:cxnSp>
          <p:nvCxnSpPr>
            <p:cNvPr id="28" name="直接箭头连接符 27">
              <a:extLst>
                <a:ext uri="{FF2B5EF4-FFF2-40B4-BE49-F238E27FC236}">
                  <a16:creationId xmlns:a16="http://schemas.microsoft.com/office/drawing/2014/main" id="{0DBB8BCF-7330-47C7-AD5E-FD1E171F572F}"/>
                </a:ext>
              </a:extLst>
            </p:cNvPr>
            <p:cNvCxnSpPr>
              <a:endCxn id="25" idx="1"/>
            </p:cNvCxnSpPr>
            <p:nvPr/>
          </p:nvCxnSpPr>
          <p:spPr>
            <a:xfrm>
              <a:off x="8885949" y="4252093"/>
              <a:ext cx="764674" cy="0"/>
            </a:xfrm>
            <a:prstGeom prst="straightConnector1">
              <a:avLst/>
            </a:prstGeom>
            <a:ln w="1905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9" name="组合 28"/>
            <p:cNvGrpSpPr/>
            <p:nvPr/>
          </p:nvGrpSpPr>
          <p:grpSpPr>
            <a:xfrm>
              <a:off x="7959384" y="5334849"/>
              <a:ext cx="998253" cy="638538"/>
              <a:chOff x="5125895" y="2954876"/>
              <a:chExt cx="998253" cy="638538"/>
            </a:xfrm>
          </p:grpSpPr>
          <p:sp>
            <p:nvSpPr>
              <p:cNvPr id="77" name="矩形 76">
                <a:extLst>
                  <a:ext uri="{FF2B5EF4-FFF2-40B4-BE49-F238E27FC236}">
                    <a16:creationId xmlns:a16="http://schemas.microsoft.com/office/drawing/2014/main" id="{8A4954DA-00B8-44CC-BFF9-54A7376402F7}"/>
                  </a:ext>
                </a:extLst>
              </p:cNvPr>
              <p:cNvSpPr/>
              <p:nvPr/>
            </p:nvSpPr>
            <p:spPr>
              <a:xfrm>
                <a:off x="5125895" y="2954876"/>
                <a:ext cx="998253" cy="638538"/>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1200" dirty="0">
                  <a:solidFill>
                    <a:prstClr val="black"/>
                  </a:solidFill>
                  <a:latin typeface="等线" panose="020F0502020204030204"/>
                  <a:ea typeface="等线" panose="02010600030101010101" pitchFamily="2" charset="-122"/>
                </a:endParaRPr>
              </a:p>
            </p:txBody>
          </p:sp>
          <p:sp>
            <p:nvSpPr>
              <p:cNvPr id="78" name="矩形 77">
                <a:extLst>
                  <a:ext uri="{FF2B5EF4-FFF2-40B4-BE49-F238E27FC236}">
                    <a16:creationId xmlns:a16="http://schemas.microsoft.com/office/drawing/2014/main" id="{2E0820F1-1576-4D39-BAFD-7ADAAC81C0F7}"/>
                  </a:ext>
                </a:extLst>
              </p:cNvPr>
              <p:cNvSpPr/>
              <p:nvPr/>
            </p:nvSpPr>
            <p:spPr>
              <a:xfrm>
                <a:off x="5165510" y="3010204"/>
                <a:ext cx="917421" cy="268536"/>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defRPr/>
                </a:pPr>
                <a:r>
                  <a:rPr lang="en-US" altLang="zh-CN" sz="1100" dirty="0">
                    <a:solidFill>
                      <a:srgbClr val="FFFF00"/>
                    </a:solidFill>
                    <a:latin typeface="等线" panose="020F0502020204030204"/>
                    <a:ea typeface="等线" panose="02010600030101010101" pitchFamily="2" charset="-122"/>
                  </a:rPr>
                  <a:t>Angel Client</a:t>
                </a:r>
                <a:endParaRPr lang="zh-CN" altLang="en-US" sz="1100" dirty="0">
                  <a:solidFill>
                    <a:srgbClr val="FFFF00"/>
                  </a:solidFill>
                  <a:latin typeface="等线" panose="020F0502020204030204"/>
                  <a:ea typeface="等线" panose="02010600030101010101" pitchFamily="2" charset="-122"/>
                </a:endParaRPr>
              </a:p>
            </p:txBody>
          </p:sp>
          <p:sp>
            <p:nvSpPr>
              <p:cNvPr id="79" name="文本框 78">
                <a:extLst>
                  <a:ext uri="{FF2B5EF4-FFF2-40B4-BE49-F238E27FC236}">
                    <a16:creationId xmlns:a16="http://schemas.microsoft.com/office/drawing/2014/main" id="{A4CCAC04-0690-4017-9C40-CE0973F3DDB9}"/>
                  </a:ext>
                </a:extLst>
              </p:cNvPr>
              <p:cNvSpPr txBox="1"/>
              <p:nvPr/>
            </p:nvSpPr>
            <p:spPr>
              <a:xfrm>
                <a:off x="5136903" y="3291889"/>
                <a:ext cx="780269" cy="276999"/>
              </a:xfrm>
              <a:prstGeom prst="rect">
                <a:avLst/>
              </a:prstGeom>
              <a:noFill/>
            </p:spPr>
            <p:txBody>
              <a:bodyPr wrap="square" rtlCol="0">
                <a:spAutoFit/>
              </a:bodyPr>
              <a:lstStyle/>
              <a:p>
                <a:pPr defTabSz="914400">
                  <a:defRPr/>
                </a:pPr>
                <a:r>
                  <a:rPr lang="en-US" altLang="zh-CN" sz="1200" b="1" dirty="0">
                    <a:solidFill>
                      <a:schemeClr val="accent2"/>
                    </a:solidFill>
                    <a:latin typeface="等线" panose="020F0502020204030204"/>
                    <a:ea typeface="等线" panose="02010600030101010101" pitchFamily="2" charset="-122"/>
                  </a:rPr>
                  <a:t>Driver</a:t>
                </a:r>
                <a:endParaRPr lang="zh-CN" altLang="en-US" sz="1200" b="1" dirty="0">
                  <a:solidFill>
                    <a:schemeClr val="accent2"/>
                  </a:solidFill>
                  <a:latin typeface="等线" panose="020F0502020204030204"/>
                  <a:ea typeface="等线" panose="02010600030101010101" pitchFamily="2" charset="-122"/>
                </a:endParaRPr>
              </a:p>
            </p:txBody>
          </p:sp>
        </p:grpSp>
        <p:cxnSp>
          <p:nvCxnSpPr>
            <p:cNvPr id="30" name="直接箭头连接符 29">
              <a:extLst>
                <a:ext uri="{FF2B5EF4-FFF2-40B4-BE49-F238E27FC236}">
                  <a16:creationId xmlns:a16="http://schemas.microsoft.com/office/drawing/2014/main" id="{6B3045CE-BD83-4D47-A957-361665568570}"/>
                </a:ext>
              </a:extLst>
            </p:cNvPr>
            <p:cNvCxnSpPr/>
            <p:nvPr/>
          </p:nvCxnSpPr>
          <p:spPr>
            <a:xfrm>
              <a:off x="8957637" y="5654118"/>
              <a:ext cx="490102" cy="0"/>
            </a:xfrm>
            <a:prstGeom prst="straightConnector1">
              <a:avLst/>
            </a:prstGeom>
            <a:ln w="1905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B570782F-0BD0-44EC-82BE-015E06B1559D}"/>
                </a:ext>
              </a:extLst>
            </p:cNvPr>
            <p:cNvCxnSpPr>
              <a:cxnSpLocks/>
            </p:cNvCxnSpPr>
            <p:nvPr/>
          </p:nvCxnSpPr>
          <p:spPr>
            <a:xfrm>
              <a:off x="7402503" y="4832271"/>
              <a:ext cx="4261553" cy="0"/>
            </a:xfrm>
            <a:prstGeom prst="line">
              <a:avLst/>
            </a:prstGeom>
            <a:ln w="19050">
              <a:solidFill>
                <a:schemeClr val="accent1">
                  <a:lumMod val="60000"/>
                  <a:lumOff val="40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9B6608C7-5161-4A70-8625-59C50C95E7A3}"/>
                </a:ext>
              </a:extLst>
            </p:cNvPr>
            <p:cNvSpPr txBox="1"/>
            <p:nvPr/>
          </p:nvSpPr>
          <p:spPr>
            <a:xfrm>
              <a:off x="7247482" y="4098661"/>
              <a:ext cx="625483" cy="461665"/>
            </a:xfrm>
            <a:prstGeom prst="rect">
              <a:avLst/>
            </a:prstGeom>
            <a:noFill/>
          </p:spPr>
          <p:txBody>
            <a:bodyPr wrap="square" rtlCol="0">
              <a:spAutoFit/>
            </a:bodyPr>
            <a:lstStyle/>
            <a:p>
              <a:pPr algn="ctr"/>
              <a:r>
                <a:rPr lang="en-US" altLang="zh-CN" sz="1200" dirty="0">
                  <a:solidFill>
                    <a:schemeClr val="bg1"/>
                  </a:solidFill>
                </a:rPr>
                <a:t>Angel </a:t>
              </a:r>
            </a:p>
            <a:p>
              <a:pPr algn="ctr"/>
              <a:r>
                <a:rPr lang="en-US" altLang="zh-CN" sz="1200" dirty="0">
                  <a:solidFill>
                    <a:schemeClr val="bg1"/>
                  </a:solidFill>
                </a:rPr>
                <a:t>job</a:t>
              </a:r>
              <a:endParaRPr lang="zh-CN" altLang="en-US" sz="1200" dirty="0">
                <a:solidFill>
                  <a:schemeClr val="bg1"/>
                </a:solidFill>
              </a:endParaRPr>
            </a:p>
          </p:txBody>
        </p:sp>
        <p:sp>
          <p:nvSpPr>
            <p:cNvPr id="33" name="文本框 32">
              <a:extLst>
                <a:ext uri="{FF2B5EF4-FFF2-40B4-BE49-F238E27FC236}">
                  <a16:creationId xmlns:a16="http://schemas.microsoft.com/office/drawing/2014/main" id="{2843FC7A-585A-4622-B86C-40AB4E8EF692}"/>
                </a:ext>
              </a:extLst>
            </p:cNvPr>
            <p:cNvSpPr txBox="1"/>
            <p:nvPr/>
          </p:nvSpPr>
          <p:spPr>
            <a:xfrm>
              <a:off x="7227669" y="5170782"/>
              <a:ext cx="646122" cy="461665"/>
            </a:xfrm>
            <a:prstGeom prst="rect">
              <a:avLst/>
            </a:prstGeom>
            <a:noFill/>
          </p:spPr>
          <p:txBody>
            <a:bodyPr wrap="square" rtlCol="0">
              <a:spAutoFit/>
            </a:bodyPr>
            <a:lstStyle/>
            <a:p>
              <a:pPr algn="ctr"/>
              <a:r>
                <a:rPr lang="en-US" altLang="zh-CN" sz="1200" dirty="0">
                  <a:solidFill>
                    <a:schemeClr val="bg1"/>
                  </a:solidFill>
                </a:rPr>
                <a:t>Spark</a:t>
              </a:r>
            </a:p>
            <a:p>
              <a:pPr algn="ctr"/>
              <a:r>
                <a:rPr lang="en-US" altLang="zh-CN" sz="1200" dirty="0">
                  <a:solidFill>
                    <a:schemeClr val="bg1"/>
                  </a:solidFill>
                </a:rPr>
                <a:t>job</a:t>
              </a:r>
              <a:endParaRPr lang="zh-CN" altLang="en-US" sz="1200" dirty="0">
                <a:solidFill>
                  <a:schemeClr val="bg1"/>
                </a:solidFill>
              </a:endParaRPr>
            </a:p>
          </p:txBody>
        </p:sp>
        <p:grpSp>
          <p:nvGrpSpPr>
            <p:cNvPr id="34" name="组合 33"/>
            <p:cNvGrpSpPr/>
            <p:nvPr/>
          </p:nvGrpSpPr>
          <p:grpSpPr>
            <a:xfrm>
              <a:off x="9629798" y="5095299"/>
              <a:ext cx="885195" cy="1089151"/>
              <a:chOff x="9039312" y="3742538"/>
              <a:chExt cx="885195" cy="1089151"/>
            </a:xfrm>
          </p:grpSpPr>
          <p:sp>
            <p:nvSpPr>
              <p:cNvPr id="71" name="矩形 70">
                <a:extLst>
                  <a:ext uri="{FF2B5EF4-FFF2-40B4-BE49-F238E27FC236}">
                    <a16:creationId xmlns:a16="http://schemas.microsoft.com/office/drawing/2014/main" id="{8E9C660B-D819-4B1E-A22C-48CB2BD67EF5}"/>
                  </a:ext>
                </a:extLst>
              </p:cNvPr>
              <p:cNvSpPr/>
              <p:nvPr/>
            </p:nvSpPr>
            <p:spPr>
              <a:xfrm>
                <a:off x="9039312" y="3742538"/>
                <a:ext cx="885195" cy="10891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2" name="矩形 71">
                <a:extLst>
                  <a:ext uri="{FF2B5EF4-FFF2-40B4-BE49-F238E27FC236}">
                    <a16:creationId xmlns:a16="http://schemas.microsoft.com/office/drawing/2014/main" id="{B7010FA1-ED0D-4FC5-AB7C-A0653CA53520}"/>
                  </a:ext>
                </a:extLst>
              </p:cNvPr>
              <p:cNvSpPr/>
              <p:nvPr/>
            </p:nvSpPr>
            <p:spPr>
              <a:xfrm>
                <a:off x="9109219" y="3809652"/>
                <a:ext cx="717259" cy="2021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rPr>
                  <a:t>PSclient</a:t>
                </a:r>
                <a:endParaRPr kumimoji="0" lang="zh-CN" altLang="en-US" sz="1100" b="0"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endParaRPr>
              </a:p>
            </p:txBody>
          </p:sp>
          <p:sp>
            <p:nvSpPr>
              <p:cNvPr id="73" name="矩形 72">
                <a:extLst>
                  <a:ext uri="{FF2B5EF4-FFF2-40B4-BE49-F238E27FC236}">
                    <a16:creationId xmlns:a16="http://schemas.microsoft.com/office/drawing/2014/main" id="{B51C42DB-51E1-4F7C-B3DB-8064EC6E1A5D}"/>
                  </a:ext>
                </a:extLst>
              </p:cNvPr>
              <p:cNvSpPr/>
              <p:nvPr/>
            </p:nvSpPr>
            <p:spPr>
              <a:xfrm>
                <a:off x="9109220" y="4109167"/>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4" name="文本框 73">
                <a:extLst>
                  <a:ext uri="{FF2B5EF4-FFF2-40B4-BE49-F238E27FC236}">
                    <a16:creationId xmlns:a16="http://schemas.microsoft.com/office/drawing/2014/main" id="{E0A0DB60-3FDA-47C9-B781-4D6B49FADC50}"/>
                  </a:ext>
                </a:extLst>
              </p:cNvPr>
              <p:cNvSpPr txBox="1"/>
              <p:nvPr/>
            </p:nvSpPr>
            <p:spPr>
              <a:xfrm>
                <a:off x="9061476" y="4554690"/>
                <a:ext cx="81666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rPr>
                  <a:t>Executor</a:t>
                </a:r>
                <a:endParaRPr kumimoji="0" lang="zh-CN" altLang="en-US" sz="1200" b="1"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endParaRPr>
              </a:p>
            </p:txBody>
          </p:sp>
          <p:sp>
            <p:nvSpPr>
              <p:cNvPr id="75" name="矩形 74">
                <a:extLst>
                  <a:ext uri="{FF2B5EF4-FFF2-40B4-BE49-F238E27FC236}">
                    <a16:creationId xmlns:a16="http://schemas.microsoft.com/office/drawing/2014/main" id="{B51C42DB-51E1-4F7C-B3DB-8064EC6E1A5D}"/>
                  </a:ext>
                </a:extLst>
              </p:cNvPr>
              <p:cNvSpPr/>
              <p:nvPr/>
            </p:nvSpPr>
            <p:spPr>
              <a:xfrm>
                <a:off x="9375784" y="4109167"/>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76" name="矩形 75">
                <a:extLst>
                  <a:ext uri="{FF2B5EF4-FFF2-40B4-BE49-F238E27FC236}">
                    <a16:creationId xmlns:a16="http://schemas.microsoft.com/office/drawing/2014/main" id="{B51C42DB-51E1-4F7C-B3DB-8064EC6E1A5D}"/>
                  </a:ext>
                </a:extLst>
              </p:cNvPr>
              <p:cNvSpPr/>
              <p:nvPr/>
            </p:nvSpPr>
            <p:spPr>
              <a:xfrm>
                <a:off x="9642347" y="4103782"/>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5" name="组合 34"/>
            <p:cNvGrpSpPr/>
            <p:nvPr/>
          </p:nvGrpSpPr>
          <p:grpSpPr>
            <a:xfrm>
              <a:off x="9743196" y="4115173"/>
              <a:ext cx="778960" cy="295337"/>
              <a:chOff x="11534101" y="408302"/>
              <a:chExt cx="778960" cy="295337"/>
            </a:xfrm>
          </p:grpSpPr>
          <p:sp>
            <p:nvSpPr>
              <p:cNvPr id="61" name="矩形 60">
                <a:extLst>
                  <a:ext uri="{FF2B5EF4-FFF2-40B4-BE49-F238E27FC236}">
                    <a16:creationId xmlns:a16="http://schemas.microsoft.com/office/drawing/2014/main" id="{B9780EE6-8E6D-4B61-9B1F-434E942F40CB}"/>
                  </a:ext>
                </a:extLst>
              </p:cNvPr>
              <p:cNvSpPr/>
              <p:nvPr/>
            </p:nvSpPr>
            <p:spPr>
              <a:xfrm>
                <a:off x="11556794" y="408302"/>
                <a:ext cx="756267" cy="295337"/>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2" name="矩形 61">
                <a:extLst>
                  <a:ext uri="{FF2B5EF4-FFF2-40B4-BE49-F238E27FC236}">
                    <a16:creationId xmlns:a16="http://schemas.microsoft.com/office/drawing/2014/main" id="{C173DF86-5711-4599-B80D-E1A7AA772BA1}"/>
                  </a:ext>
                </a:extLst>
              </p:cNvPr>
              <p:cNvSpPr/>
              <p:nvPr/>
            </p:nvSpPr>
            <p:spPr>
              <a:xfrm>
                <a:off x="11826572"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3" name="文本框 62">
                <a:extLst>
                  <a:ext uri="{FF2B5EF4-FFF2-40B4-BE49-F238E27FC236}">
                    <a16:creationId xmlns:a16="http://schemas.microsoft.com/office/drawing/2014/main" id="{518BA975-A59C-4293-9920-F6A332F2FD89}"/>
                  </a:ext>
                </a:extLst>
              </p:cNvPr>
              <p:cNvSpPr txBox="1"/>
              <p:nvPr/>
            </p:nvSpPr>
            <p:spPr>
              <a:xfrm>
                <a:off x="11534101" y="426640"/>
                <a:ext cx="44251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rPr>
                  <a:t>PS</a:t>
                </a:r>
                <a:endParaRPr kumimoji="0" lang="zh-CN" altLang="en-US" sz="1200"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endParaRPr>
              </a:p>
            </p:txBody>
          </p:sp>
          <p:sp>
            <p:nvSpPr>
              <p:cNvPr id="64" name="矩形 63">
                <a:extLst>
                  <a:ext uri="{FF2B5EF4-FFF2-40B4-BE49-F238E27FC236}">
                    <a16:creationId xmlns:a16="http://schemas.microsoft.com/office/drawing/2014/main" id="{C173DF86-5711-4599-B80D-E1A7AA772BA1}"/>
                  </a:ext>
                </a:extLst>
              </p:cNvPr>
              <p:cNvSpPr/>
              <p:nvPr/>
            </p:nvSpPr>
            <p:spPr>
              <a:xfrm>
                <a:off x="11926603"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5" name="矩形 64">
                <a:extLst>
                  <a:ext uri="{FF2B5EF4-FFF2-40B4-BE49-F238E27FC236}">
                    <a16:creationId xmlns:a16="http://schemas.microsoft.com/office/drawing/2014/main" id="{C173DF86-5711-4599-B80D-E1A7AA772BA1}"/>
                  </a:ext>
                </a:extLst>
              </p:cNvPr>
              <p:cNvSpPr/>
              <p:nvPr/>
            </p:nvSpPr>
            <p:spPr>
              <a:xfrm>
                <a:off x="12026634"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6" name="矩形 65">
                <a:extLst>
                  <a:ext uri="{FF2B5EF4-FFF2-40B4-BE49-F238E27FC236}">
                    <a16:creationId xmlns:a16="http://schemas.microsoft.com/office/drawing/2014/main" id="{C173DF86-5711-4599-B80D-E1A7AA772BA1}"/>
                  </a:ext>
                </a:extLst>
              </p:cNvPr>
              <p:cNvSpPr/>
              <p:nvPr/>
            </p:nvSpPr>
            <p:spPr>
              <a:xfrm>
                <a:off x="12126664"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7" name="矩形 66">
                <a:extLst>
                  <a:ext uri="{FF2B5EF4-FFF2-40B4-BE49-F238E27FC236}">
                    <a16:creationId xmlns:a16="http://schemas.microsoft.com/office/drawing/2014/main" id="{C173DF86-5711-4599-B80D-E1A7AA772BA1}"/>
                  </a:ext>
                </a:extLst>
              </p:cNvPr>
              <p:cNvSpPr/>
              <p:nvPr/>
            </p:nvSpPr>
            <p:spPr>
              <a:xfrm>
                <a:off x="11826572"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8" name="矩形 67">
                <a:extLst>
                  <a:ext uri="{FF2B5EF4-FFF2-40B4-BE49-F238E27FC236}">
                    <a16:creationId xmlns:a16="http://schemas.microsoft.com/office/drawing/2014/main" id="{C173DF86-5711-4599-B80D-E1A7AA772BA1}"/>
                  </a:ext>
                </a:extLst>
              </p:cNvPr>
              <p:cNvSpPr/>
              <p:nvPr/>
            </p:nvSpPr>
            <p:spPr>
              <a:xfrm>
                <a:off x="11926603"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9" name="矩形 68">
                <a:extLst>
                  <a:ext uri="{FF2B5EF4-FFF2-40B4-BE49-F238E27FC236}">
                    <a16:creationId xmlns:a16="http://schemas.microsoft.com/office/drawing/2014/main" id="{C173DF86-5711-4599-B80D-E1A7AA772BA1}"/>
                  </a:ext>
                </a:extLst>
              </p:cNvPr>
              <p:cNvSpPr/>
              <p:nvPr/>
            </p:nvSpPr>
            <p:spPr>
              <a:xfrm>
                <a:off x="12026634"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70" name="矩形 69">
                <a:extLst>
                  <a:ext uri="{FF2B5EF4-FFF2-40B4-BE49-F238E27FC236}">
                    <a16:creationId xmlns:a16="http://schemas.microsoft.com/office/drawing/2014/main" id="{C173DF86-5711-4599-B80D-E1A7AA772BA1}"/>
                  </a:ext>
                </a:extLst>
              </p:cNvPr>
              <p:cNvSpPr/>
              <p:nvPr/>
            </p:nvSpPr>
            <p:spPr>
              <a:xfrm>
                <a:off x="12126664"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6" name="组合 35"/>
            <p:cNvGrpSpPr/>
            <p:nvPr/>
          </p:nvGrpSpPr>
          <p:grpSpPr>
            <a:xfrm>
              <a:off x="10598265" y="4107209"/>
              <a:ext cx="778960" cy="295337"/>
              <a:chOff x="11534101" y="408302"/>
              <a:chExt cx="778960" cy="295337"/>
            </a:xfrm>
          </p:grpSpPr>
          <p:sp>
            <p:nvSpPr>
              <p:cNvPr id="51" name="矩形 50">
                <a:extLst>
                  <a:ext uri="{FF2B5EF4-FFF2-40B4-BE49-F238E27FC236}">
                    <a16:creationId xmlns:a16="http://schemas.microsoft.com/office/drawing/2014/main" id="{B9780EE6-8E6D-4B61-9B1F-434E942F40CB}"/>
                  </a:ext>
                </a:extLst>
              </p:cNvPr>
              <p:cNvSpPr/>
              <p:nvPr/>
            </p:nvSpPr>
            <p:spPr>
              <a:xfrm>
                <a:off x="11556794" y="408302"/>
                <a:ext cx="756267" cy="295337"/>
              </a:xfrm>
              <a:prstGeom prst="rect">
                <a:avLst/>
              </a:prstGeom>
              <a:solidFill>
                <a:srgbClr val="7030A0">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2" name="矩形 51">
                <a:extLst>
                  <a:ext uri="{FF2B5EF4-FFF2-40B4-BE49-F238E27FC236}">
                    <a16:creationId xmlns:a16="http://schemas.microsoft.com/office/drawing/2014/main" id="{C173DF86-5711-4599-B80D-E1A7AA772BA1}"/>
                  </a:ext>
                </a:extLst>
              </p:cNvPr>
              <p:cNvSpPr/>
              <p:nvPr/>
            </p:nvSpPr>
            <p:spPr>
              <a:xfrm>
                <a:off x="11826572"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3" name="文本框 52">
                <a:extLst>
                  <a:ext uri="{FF2B5EF4-FFF2-40B4-BE49-F238E27FC236}">
                    <a16:creationId xmlns:a16="http://schemas.microsoft.com/office/drawing/2014/main" id="{518BA975-A59C-4293-9920-F6A332F2FD89}"/>
                  </a:ext>
                </a:extLst>
              </p:cNvPr>
              <p:cNvSpPr txBox="1"/>
              <p:nvPr/>
            </p:nvSpPr>
            <p:spPr>
              <a:xfrm>
                <a:off x="11534101" y="426640"/>
                <a:ext cx="442518"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rPr>
                  <a:t>PS</a:t>
                </a:r>
                <a:endParaRPr kumimoji="0" lang="zh-CN" altLang="en-US" sz="1200" b="1"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endParaRPr>
              </a:p>
            </p:txBody>
          </p:sp>
          <p:sp>
            <p:nvSpPr>
              <p:cNvPr id="54" name="矩形 53">
                <a:extLst>
                  <a:ext uri="{FF2B5EF4-FFF2-40B4-BE49-F238E27FC236}">
                    <a16:creationId xmlns:a16="http://schemas.microsoft.com/office/drawing/2014/main" id="{C173DF86-5711-4599-B80D-E1A7AA772BA1}"/>
                  </a:ext>
                </a:extLst>
              </p:cNvPr>
              <p:cNvSpPr/>
              <p:nvPr/>
            </p:nvSpPr>
            <p:spPr>
              <a:xfrm>
                <a:off x="11926603"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5" name="矩形 54">
                <a:extLst>
                  <a:ext uri="{FF2B5EF4-FFF2-40B4-BE49-F238E27FC236}">
                    <a16:creationId xmlns:a16="http://schemas.microsoft.com/office/drawing/2014/main" id="{C173DF86-5711-4599-B80D-E1A7AA772BA1}"/>
                  </a:ext>
                </a:extLst>
              </p:cNvPr>
              <p:cNvSpPr/>
              <p:nvPr/>
            </p:nvSpPr>
            <p:spPr>
              <a:xfrm>
                <a:off x="12026634"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6" name="矩形 55">
                <a:extLst>
                  <a:ext uri="{FF2B5EF4-FFF2-40B4-BE49-F238E27FC236}">
                    <a16:creationId xmlns:a16="http://schemas.microsoft.com/office/drawing/2014/main" id="{C173DF86-5711-4599-B80D-E1A7AA772BA1}"/>
                  </a:ext>
                </a:extLst>
              </p:cNvPr>
              <p:cNvSpPr/>
              <p:nvPr/>
            </p:nvSpPr>
            <p:spPr>
              <a:xfrm>
                <a:off x="12126664" y="469271"/>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7" name="矩形 56">
                <a:extLst>
                  <a:ext uri="{FF2B5EF4-FFF2-40B4-BE49-F238E27FC236}">
                    <a16:creationId xmlns:a16="http://schemas.microsoft.com/office/drawing/2014/main" id="{C173DF86-5711-4599-B80D-E1A7AA772BA1}"/>
                  </a:ext>
                </a:extLst>
              </p:cNvPr>
              <p:cNvSpPr/>
              <p:nvPr/>
            </p:nvSpPr>
            <p:spPr>
              <a:xfrm>
                <a:off x="11826572"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8" name="矩形 57">
                <a:extLst>
                  <a:ext uri="{FF2B5EF4-FFF2-40B4-BE49-F238E27FC236}">
                    <a16:creationId xmlns:a16="http://schemas.microsoft.com/office/drawing/2014/main" id="{C173DF86-5711-4599-B80D-E1A7AA772BA1}"/>
                  </a:ext>
                </a:extLst>
              </p:cNvPr>
              <p:cNvSpPr/>
              <p:nvPr/>
            </p:nvSpPr>
            <p:spPr>
              <a:xfrm>
                <a:off x="11926603"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9" name="矩形 58">
                <a:extLst>
                  <a:ext uri="{FF2B5EF4-FFF2-40B4-BE49-F238E27FC236}">
                    <a16:creationId xmlns:a16="http://schemas.microsoft.com/office/drawing/2014/main" id="{C173DF86-5711-4599-B80D-E1A7AA772BA1}"/>
                  </a:ext>
                </a:extLst>
              </p:cNvPr>
              <p:cNvSpPr/>
              <p:nvPr/>
            </p:nvSpPr>
            <p:spPr>
              <a:xfrm>
                <a:off x="12026634"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60" name="矩形 59">
                <a:extLst>
                  <a:ext uri="{FF2B5EF4-FFF2-40B4-BE49-F238E27FC236}">
                    <a16:creationId xmlns:a16="http://schemas.microsoft.com/office/drawing/2014/main" id="{C173DF86-5711-4599-B80D-E1A7AA772BA1}"/>
                  </a:ext>
                </a:extLst>
              </p:cNvPr>
              <p:cNvSpPr/>
              <p:nvPr/>
            </p:nvSpPr>
            <p:spPr>
              <a:xfrm>
                <a:off x="12126664" y="591233"/>
                <a:ext cx="100595" cy="7345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grpSp>
          <p:nvGrpSpPr>
            <p:cNvPr id="37" name="组合 36"/>
            <p:cNvGrpSpPr/>
            <p:nvPr/>
          </p:nvGrpSpPr>
          <p:grpSpPr>
            <a:xfrm>
              <a:off x="10664935" y="5100824"/>
              <a:ext cx="885195" cy="1089151"/>
              <a:chOff x="9039312" y="3742538"/>
              <a:chExt cx="885195" cy="1089151"/>
            </a:xfrm>
          </p:grpSpPr>
          <p:sp>
            <p:nvSpPr>
              <p:cNvPr id="45" name="矩形 44">
                <a:extLst>
                  <a:ext uri="{FF2B5EF4-FFF2-40B4-BE49-F238E27FC236}">
                    <a16:creationId xmlns:a16="http://schemas.microsoft.com/office/drawing/2014/main" id="{8E9C660B-D819-4B1E-A22C-48CB2BD67EF5}"/>
                  </a:ext>
                </a:extLst>
              </p:cNvPr>
              <p:cNvSpPr/>
              <p:nvPr/>
            </p:nvSpPr>
            <p:spPr>
              <a:xfrm>
                <a:off x="9039312" y="3742538"/>
                <a:ext cx="885195" cy="108915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6" name="矩形 45">
                <a:extLst>
                  <a:ext uri="{FF2B5EF4-FFF2-40B4-BE49-F238E27FC236}">
                    <a16:creationId xmlns:a16="http://schemas.microsoft.com/office/drawing/2014/main" id="{B7010FA1-ED0D-4FC5-AB7C-A0653CA53520}"/>
                  </a:ext>
                </a:extLst>
              </p:cNvPr>
              <p:cNvSpPr/>
              <p:nvPr/>
            </p:nvSpPr>
            <p:spPr>
              <a:xfrm>
                <a:off x="9109219" y="3809652"/>
                <a:ext cx="717259" cy="202149"/>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rPr>
                  <a:t>PSclient</a:t>
                </a:r>
                <a:endParaRPr kumimoji="0" lang="zh-CN" altLang="en-US" sz="1100" b="0" i="0" u="none" strike="noStrike" kern="1200" cap="none" spc="0" normalizeH="0" baseline="0" noProof="0" dirty="0">
                  <a:ln>
                    <a:noFill/>
                  </a:ln>
                  <a:solidFill>
                    <a:srgbClr val="FFFF00"/>
                  </a:solidFill>
                  <a:effectLst/>
                  <a:uLnTx/>
                  <a:uFillTx/>
                  <a:latin typeface="等线" panose="020F0502020204030204"/>
                  <a:ea typeface="等线" panose="02010600030101010101" pitchFamily="2" charset="-122"/>
                  <a:cs typeface="+mn-cs"/>
                </a:endParaRPr>
              </a:p>
            </p:txBody>
          </p:sp>
          <p:sp>
            <p:nvSpPr>
              <p:cNvPr id="47" name="矩形 46">
                <a:extLst>
                  <a:ext uri="{FF2B5EF4-FFF2-40B4-BE49-F238E27FC236}">
                    <a16:creationId xmlns:a16="http://schemas.microsoft.com/office/drawing/2014/main" id="{B51C42DB-51E1-4F7C-B3DB-8064EC6E1A5D}"/>
                  </a:ext>
                </a:extLst>
              </p:cNvPr>
              <p:cNvSpPr/>
              <p:nvPr/>
            </p:nvSpPr>
            <p:spPr>
              <a:xfrm>
                <a:off x="9109220" y="4109167"/>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48" name="文本框 47">
                <a:extLst>
                  <a:ext uri="{FF2B5EF4-FFF2-40B4-BE49-F238E27FC236}">
                    <a16:creationId xmlns:a16="http://schemas.microsoft.com/office/drawing/2014/main" id="{E0A0DB60-3FDA-47C9-B781-4D6B49FADC50}"/>
                  </a:ext>
                </a:extLst>
              </p:cNvPr>
              <p:cNvSpPr txBox="1"/>
              <p:nvPr/>
            </p:nvSpPr>
            <p:spPr>
              <a:xfrm>
                <a:off x="9061476" y="4554690"/>
                <a:ext cx="816665" cy="27699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1"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rPr>
                  <a:t>Executor</a:t>
                </a:r>
                <a:endParaRPr kumimoji="0" lang="zh-CN" altLang="en-US" sz="1200" b="1" i="0" u="none" strike="noStrike" kern="1200" cap="none" spc="0" normalizeH="0" baseline="0" noProof="0" dirty="0">
                  <a:ln>
                    <a:noFill/>
                  </a:ln>
                  <a:solidFill>
                    <a:schemeClr val="accent2"/>
                  </a:solidFill>
                  <a:effectLst/>
                  <a:uLnTx/>
                  <a:uFillTx/>
                  <a:latin typeface="等线" panose="020F0502020204030204"/>
                  <a:ea typeface="等线" panose="02010600030101010101" pitchFamily="2" charset="-122"/>
                  <a:cs typeface="+mn-cs"/>
                </a:endParaRPr>
              </a:p>
            </p:txBody>
          </p:sp>
          <p:sp>
            <p:nvSpPr>
              <p:cNvPr id="49" name="矩形 48">
                <a:extLst>
                  <a:ext uri="{FF2B5EF4-FFF2-40B4-BE49-F238E27FC236}">
                    <a16:creationId xmlns:a16="http://schemas.microsoft.com/office/drawing/2014/main" id="{B51C42DB-51E1-4F7C-B3DB-8064EC6E1A5D}"/>
                  </a:ext>
                </a:extLst>
              </p:cNvPr>
              <p:cNvSpPr/>
              <p:nvPr/>
            </p:nvSpPr>
            <p:spPr>
              <a:xfrm>
                <a:off x="9375784" y="4109167"/>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0" name="矩形 49">
                <a:extLst>
                  <a:ext uri="{FF2B5EF4-FFF2-40B4-BE49-F238E27FC236}">
                    <a16:creationId xmlns:a16="http://schemas.microsoft.com/office/drawing/2014/main" id="{B51C42DB-51E1-4F7C-B3DB-8064EC6E1A5D}"/>
                  </a:ext>
                </a:extLst>
              </p:cNvPr>
              <p:cNvSpPr/>
              <p:nvPr/>
            </p:nvSpPr>
            <p:spPr>
              <a:xfrm>
                <a:off x="9642347" y="4103782"/>
                <a:ext cx="184130" cy="45090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rPr>
                  <a:t>Task</a:t>
                </a:r>
                <a:endParaRPr kumimoji="0" lang="zh-CN" altLang="en-US" sz="1100" b="0" i="0" u="none" strike="noStrike" kern="120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grpSp>
        <p:cxnSp>
          <p:nvCxnSpPr>
            <p:cNvPr id="38" name="直接箭头连接符 37"/>
            <p:cNvCxnSpPr>
              <a:stCxn id="61" idx="2"/>
              <a:endCxn id="72" idx="0"/>
            </p:cNvCxnSpPr>
            <p:nvPr/>
          </p:nvCxnSpPr>
          <p:spPr>
            <a:xfrm flipH="1">
              <a:off x="10058335" y="4410510"/>
              <a:ext cx="85688" cy="751903"/>
            </a:xfrm>
            <a:prstGeom prst="straightConnector1">
              <a:avLst/>
            </a:prstGeom>
            <a:ln w="285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9" name="直接箭头连接符 38"/>
            <p:cNvCxnSpPr>
              <a:stCxn id="51" idx="2"/>
              <a:endCxn id="72" idx="0"/>
            </p:cNvCxnSpPr>
            <p:nvPr/>
          </p:nvCxnSpPr>
          <p:spPr>
            <a:xfrm flipH="1">
              <a:off x="10058335" y="4402546"/>
              <a:ext cx="940757" cy="759867"/>
            </a:xfrm>
            <a:prstGeom prst="straightConnector1">
              <a:avLst/>
            </a:prstGeom>
            <a:ln w="285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a:stCxn id="61" idx="2"/>
              <a:endCxn id="46" idx="0"/>
            </p:cNvCxnSpPr>
            <p:nvPr/>
          </p:nvCxnSpPr>
          <p:spPr>
            <a:xfrm>
              <a:off x="10144023" y="4410510"/>
              <a:ext cx="949449" cy="757428"/>
            </a:xfrm>
            <a:prstGeom prst="straightConnector1">
              <a:avLst/>
            </a:prstGeom>
            <a:ln w="285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1" name="直接箭头连接符 40"/>
            <p:cNvCxnSpPr>
              <a:stCxn id="51" idx="2"/>
              <a:endCxn id="46" idx="0"/>
            </p:cNvCxnSpPr>
            <p:nvPr/>
          </p:nvCxnSpPr>
          <p:spPr>
            <a:xfrm>
              <a:off x="10999092" y="4402546"/>
              <a:ext cx="94380" cy="765392"/>
            </a:xfrm>
            <a:prstGeom prst="straightConnector1">
              <a:avLst/>
            </a:prstGeom>
            <a:ln w="28575">
              <a:solidFill>
                <a:srgbClr val="FFFF00"/>
              </a:solidFill>
              <a:prstDash val="solid"/>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763D8CCF-0502-40F5-94EF-D642772701BA}"/>
                </a:ext>
              </a:extLst>
            </p:cNvPr>
            <p:cNvCxnSpPr/>
            <p:nvPr/>
          </p:nvCxnSpPr>
          <p:spPr>
            <a:xfrm>
              <a:off x="8902027" y="4410510"/>
              <a:ext cx="598551" cy="629285"/>
            </a:xfrm>
            <a:prstGeom prst="straightConnector1">
              <a:avLst/>
            </a:prstGeom>
            <a:ln w="19050">
              <a:solidFill>
                <a:schemeClr val="accent2">
                  <a:lumMod val="60000"/>
                  <a:lumOff val="40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7859315" y="4619215"/>
              <a:ext cx="1192955" cy="430887"/>
            </a:xfrm>
            <a:prstGeom prst="rect">
              <a:avLst/>
            </a:prstGeom>
            <a:noFill/>
          </p:spPr>
          <p:txBody>
            <a:bodyPr wrap="none" rtlCol="0">
              <a:spAutoFit/>
            </a:bodyPr>
            <a:lstStyle/>
            <a:p>
              <a:pPr algn="ctr"/>
              <a:r>
                <a:rPr lang="en-US" altLang="zh-CN" sz="1100" dirty="0">
                  <a:solidFill>
                    <a:schemeClr val="bg1"/>
                  </a:solidFill>
                </a:rPr>
                <a:t>start/stop PS</a:t>
              </a:r>
            </a:p>
            <a:p>
              <a:pPr algn="ctr"/>
              <a:r>
                <a:rPr lang="en-US" altLang="zh-CN" sz="1100" dirty="0">
                  <a:solidFill>
                    <a:schemeClr val="bg1"/>
                  </a:solidFill>
                </a:rPr>
                <a:t>create/load/save</a:t>
              </a:r>
            </a:p>
          </p:txBody>
        </p:sp>
        <p:sp>
          <p:nvSpPr>
            <p:cNvPr id="44" name="文本框 43"/>
            <p:cNvSpPr txBox="1"/>
            <p:nvPr/>
          </p:nvSpPr>
          <p:spPr>
            <a:xfrm>
              <a:off x="11025131" y="4580972"/>
              <a:ext cx="723276" cy="261610"/>
            </a:xfrm>
            <a:prstGeom prst="rect">
              <a:avLst/>
            </a:prstGeom>
            <a:noFill/>
          </p:spPr>
          <p:txBody>
            <a:bodyPr wrap="none" rtlCol="0">
              <a:spAutoFit/>
            </a:bodyPr>
            <a:lstStyle/>
            <a:p>
              <a:pPr algn="ctr"/>
              <a:r>
                <a:rPr lang="en-US" altLang="zh-CN" sz="1100" dirty="0">
                  <a:solidFill>
                    <a:schemeClr val="bg1"/>
                  </a:solidFill>
                </a:rPr>
                <a:t>Pull/Push</a:t>
              </a:r>
            </a:p>
          </p:txBody>
        </p:sp>
      </p:grpSp>
      <p:sp>
        <p:nvSpPr>
          <p:cNvPr id="2" name="标题 1"/>
          <p:cNvSpPr>
            <a:spLocks noGrp="1"/>
          </p:cNvSpPr>
          <p:nvPr>
            <p:ph type="title"/>
          </p:nvPr>
        </p:nvSpPr>
        <p:spPr/>
        <p:txBody>
          <a:bodyPr/>
          <a:lstStyle/>
          <a:p>
            <a:r>
              <a:rPr lang="en-US" altLang="zh-CN" dirty="0"/>
              <a:t>Spark On Angel (SONA, 1/3)</a:t>
            </a:r>
            <a:endParaRPr lang="zh-CN" altLang="en-US" dirty="0"/>
          </a:p>
        </p:txBody>
      </p:sp>
      <p:sp>
        <p:nvSpPr>
          <p:cNvPr id="3" name="内容占位符 2"/>
          <p:cNvSpPr>
            <a:spLocks noGrp="1"/>
          </p:cNvSpPr>
          <p:nvPr>
            <p:ph idx="1"/>
          </p:nvPr>
        </p:nvSpPr>
        <p:spPr/>
        <p:txBody>
          <a:bodyPr/>
          <a:lstStyle/>
          <a:p>
            <a:r>
              <a:rPr lang="en-US" altLang="zh-CN" dirty="0"/>
              <a:t>Integrate with Apache Spark  </a:t>
            </a:r>
          </a:p>
          <a:p>
            <a:pPr lvl="1"/>
            <a:r>
              <a:rPr lang="en-US" altLang="zh-CN" dirty="0"/>
              <a:t>feature engineering is Integrated, not just copy operators form Spark, but add long index vector support for training sparse models. </a:t>
            </a:r>
          </a:p>
          <a:p>
            <a:pPr lvl="1"/>
            <a:r>
              <a:rPr lang="en-US" altLang="zh-CN" dirty="0"/>
              <a:t>seamlessly connected with automatic hyper parameter tuning</a:t>
            </a:r>
          </a:p>
          <a:p>
            <a:pPr lvl="1"/>
            <a:r>
              <a:rPr lang="en-US" altLang="zh-CN" dirty="0"/>
              <a:t>Spark fashion APIs, user friendly </a:t>
            </a:r>
          </a:p>
          <a:p>
            <a:endParaRPr lang="zh-CN" altLang="en-US" dirty="0"/>
          </a:p>
        </p:txBody>
      </p:sp>
    </p:spTree>
    <p:extLst>
      <p:ext uri="{BB962C8B-B14F-4D97-AF65-F5344CB8AC3E}">
        <p14:creationId xmlns:p14="http://schemas.microsoft.com/office/powerpoint/2010/main" val="31506805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 On Angel (1/3)</a:t>
            </a:r>
            <a:endParaRPr lang="zh-CN" altLang="en-US" dirty="0"/>
          </a:p>
        </p:txBody>
      </p:sp>
      <p:sp>
        <p:nvSpPr>
          <p:cNvPr id="3" name="内容占位符 2"/>
          <p:cNvSpPr>
            <a:spLocks noGrp="1"/>
          </p:cNvSpPr>
          <p:nvPr>
            <p:ph idx="1"/>
          </p:nvPr>
        </p:nvSpPr>
        <p:spPr/>
        <p:txBody>
          <a:bodyPr/>
          <a:lstStyle/>
          <a:p>
            <a:r>
              <a:rPr lang="en-US" altLang="zh-CN" dirty="0"/>
              <a:t>Integrate with Apache Spark DataFrame APIs </a:t>
            </a:r>
          </a:p>
          <a:p>
            <a:pPr lvl="1"/>
            <a:r>
              <a:rPr lang="en-US" altLang="zh-CN" dirty="0"/>
              <a:t>Extends Spark’s Vector Type to support </a:t>
            </a:r>
            <a:r>
              <a:rPr lang="en-US" altLang="zh-CN" b="1" dirty="0">
                <a:solidFill>
                  <a:srgbClr val="FF0000"/>
                </a:solidFill>
              </a:rPr>
              <a:t>Long</a:t>
            </a:r>
            <a:r>
              <a:rPr lang="en-US" altLang="zh-CN" dirty="0"/>
              <a:t> index vector</a:t>
            </a:r>
          </a:p>
          <a:p>
            <a:pPr lvl="2"/>
            <a:r>
              <a:rPr lang="en-US" altLang="zh-CN" dirty="0"/>
              <a:t>All the feature engineering Estimator/Transformer are adapted to Long index vector</a:t>
            </a:r>
          </a:p>
          <a:p>
            <a:pPr lvl="1"/>
            <a:r>
              <a:rPr lang="en-US" altLang="zh-CN" dirty="0"/>
              <a:t>Two data format, LibFFM and Dummy are introduced</a:t>
            </a:r>
          </a:p>
          <a:p>
            <a:pPr lvl="1"/>
            <a:r>
              <a:rPr lang="en-US" altLang="zh-CN" dirty="0"/>
              <a:t>Spark fashion APIs</a:t>
            </a:r>
          </a:p>
          <a:p>
            <a:endParaRPr lang="zh-CN" altLang="en-US" dirty="0"/>
          </a:p>
        </p:txBody>
      </p:sp>
      <p:pic>
        <p:nvPicPr>
          <p:cNvPr id="22" name="图片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639046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 On Angel (SONA, 2/3)</a:t>
            </a:r>
            <a:endParaRPr lang="zh-CN" altLang="en-US" dirty="0"/>
          </a:p>
        </p:txBody>
      </p:sp>
      <p:sp>
        <p:nvSpPr>
          <p:cNvPr id="58" name="内容占位符 57"/>
          <p:cNvSpPr>
            <a:spLocks noGrp="1"/>
          </p:cNvSpPr>
          <p:nvPr>
            <p:ph idx="1"/>
          </p:nvPr>
        </p:nvSpPr>
        <p:spPr>
          <a:xfrm>
            <a:off x="838200" y="1825625"/>
            <a:ext cx="10515600" cy="1519519"/>
          </a:xfrm>
        </p:spPr>
        <p:txBody>
          <a:bodyPr>
            <a:normAutofit/>
          </a:bodyPr>
          <a:lstStyle/>
          <a:p>
            <a:r>
              <a:rPr lang="en-US" altLang="zh-CN" dirty="0"/>
              <a:t>Spark and Angel are complementary at algorithms </a:t>
            </a:r>
            <a:endParaRPr lang="zh-CN" altLang="en-US" dirty="0"/>
          </a:p>
          <a:p>
            <a:pPr lvl="1"/>
            <a:r>
              <a:rPr lang="en-US" altLang="zh-CN" dirty="0"/>
              <a:t>Angel: Recom, GE/GNN (big models &amp; sparse data)</a:t>
            </a:r>
          </a:p>
          <a:p>
            <a:pPr lvl="1"/>
            <a:r>
              <a:rPr lang="en-US" altLang="zh-CN" dirty="0"/>
              <a:t>Spark: general purpose</a:t>
            </a:r>
          </a:p>
        </p:txBody>
      </p:sp>
      <p:grpSp>
        <p:nvGrpSpPr>
          <p:cNvPr id="56" name="组合 55"/>
          <p:cNvGrpSpPr/>
          <p:nvPr/>
        </p:nvGrpSpPr>
        <p:grpSpPr>
          <a:xfrm>
            <a:off x="390736" y="3526431"/>
            <a:ext cx="6425577" cy="3329530"/>
            <a:chOff x="395931" y="3362325"/>
            <a:chExt cx="6425577" cy="3329530"/>
          </a:xfrm>
        </p:grpSpPr>
        <p:sp>
          <p:nvSpPr>
            <p:cNvPr id="34" name="椭圆 33"/>
            <p:cNvSpPr/>
            <p:nvPr/>
          </p:nvSpPr>
          <p:spPr>
            <a:xfrm>
              <a:off x="395931" y="3443927"/>
              <a:ext cx="3792420" cy="2719439"/>
            </a:xfrm>
            <a:prstGeom prst="ellipse">
              <a:avLst/>
            </a:prstGeom>
            <a:noFill/>
            <a:ln w="38100">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rot="17373775">
              <a:off x="2717853" y="4340870"/>
              <a:ext cx="688562" cy="245723"/>
            </a:xfrm>
            <a:prstGeom prst="rect">
              <a:avLst/>
            </a:prstGeom>
            <a:noFill/>
          </p:spPr>
          <p:txBody>
            <a:bodyPr wrap="none" rtlCol="0">
              <a:spAutoFit/>
            </a:bodyPr>
            <a:lstStyle/>
            <a:p>
              <a:r>
                <a:rPr lang="en-US" altLang="zh-CN" sz="1400" dirty="0">
                  <a:solidFill>
                    <a:schemeClr val="bg1"/>
                  </a:solidFill>
                </a:rPr>
                <a:t>SoftMax</a:t>
              </a:r>
              <a:endParaRPr lang="zh-CN" altLang="en-US" sz="1400" dirty="0">
                <a:solidFill>
                  <a:schemeClr val="bg1"/>
                </a:solidFill>
              </a:endParaRPr>
            </a:p>
          </p:txBody>
        </p:sp>
        <p:sp>
          <p:nvSpPr>
            <p:cNvPr id="15" name="矩形 14"/>
            <p:cNvSpPr/>
            <p:nvPr/>
          </p:nvSpPr>
          <p:spPr>
            <a:xfrm>
              <a:off x="5133956" y="3697549"/>
              <a:ext cx="680038" cy="307777"/>
            </a:xfrm>
            <a:prstGeom prst="rect">
              <a:avLst/>
            </a:prstGeom>
          </p:spPr>
          <p:txBody>
            <a:bodyPr wrap="square">
              <a:spAutoFit/>
            </a:bodyPr>
            <a:lstStyle/>
            <a:p>
              <a:r>
                <a:rPr lang="zh-CN" altLang="en-US" sz="1400" dirty="0">
                  <a:solidFill>
                    <a:schemeClr val="bg1"/>
                  </a:solidFill>
                </a:rPr>
                <a:t>PNN</a:t>
              </a:r>
            </a:p>
          </p:txBody>
        </p:sp>
        <p:sp>
          <p:nvSpPr>
            <p:cNvPr id="16" name="矩形 15"/>
            <p:cNvSpPr/>
            <p:nvPr/>
          </p:nvSpPr>
          <p:spPr>
            <a:xfrm>
              <a:off x="3643197" y="4870664"/>
              <a:ext cx="455868" cy="260142"/>
            </a:xfrm>
            <a:prstGeom prst="rect">
              <a:avLst/>
            </a:prstGeom>
          </p:spPr>
          <p:txBody>
            <a:bodyPr wrap="none">
              <a:spAutoFit/>
            </a:bodyPr>
            <a:lstStyle/>
            <a:p>
              <a:r>
                <a:rPr lang="zh-CN" altLang="en-US" sz="1400" dirty="0">
                  <a:solidFill>
                    <a:schemeClr val="bg1"/>
                  </a:solidFill>
                </a:rPr>
                <a:t>DNN</a:t>
              </a:r>
            </a:p>
          </p:txBody>
        </p:sp>
        <p:sp>
          <p:nvSpPr>
            <p:cNvPr id="17" name="矩形 16"/>
            <p:cNvSpPr/>
            <p:nvPr/>
          </p:nvSpPr>
          <p:spPr>
            <a:xfrm rot="1313138">
              <a:off x="4776923" y="4268099"/>
              <a:ext cx="944754" cy="260142"/>
            </a:xfrm>
            <a:prstGeom prst="rect">
              <a:avLst/>
            </a:prstGeom>
          </p:spPr>
          <p:txBody>
            <a:bodyPr wrap="none">
              <a:spAutoFit/>
            </a:bodyPr>
            <a:lstStyle/>
            <a:p>
              <a:r>
                <a:rPr lang="zh-CN" altLang="en-US" sz="1400" b="1" dirty="0">
                  <a:solidFill>
                    <a:schemeClr val="bg1"/>
                  </a:solidFill>
                </a:rPr>
                <a:t>Deep&amp;Wide</a:t>
              </a:r>
            </a:p>
          </p:txBody>
        </p:sp>
        <p:sp>
          <p:nvSpPr>
            <p:cNvPr id="18" name="矩形 17"/>
            <p:cNvSpPr/>
            <p:nvPr/>
          </p:nvSpPr>
          <p:spPr>
            <a:xfrm>
              <a:off x="4356430" y="4823047"/>
              <a:ext cx="448189" cy="260142"/>
            </a:xfrm>
            <a:prstGeom prst="rect">
              <a:avLst/>
            </a:prstGeom>
          </p:spPr>
          <p:txBody>
            <a:bodyPr wrap="none">
              <a:spAutoFit/>
            </a:bodyPr>
            <a:lstStyle/>
            <a:p>
              <a:r>
                <a:rPr lang="zh-CN" altLang="en-US" sz="1400" b="1" dirty="0">
                  <a:solidFill>
                    <a:schemeClr val="bg1"/>
                  </a:solidFill>
                </a:rPr>
                <a:t>AFM</a:t>
              </a:r>
            </a:p>
          </p:txBody>
        </p:sp>
        <p:sp>
          <p:nvSpPr>
            <p:cNvPr id="19" name="矩形 18"/>
            <p:cNvSpPr/>
            <p:nvPr/>
          </p:nvSpPr>
          <p:spPr>
            <a:xfrm rot="20783707">
              <a:off x="3924382" y="3634604"/>
              <a:ext cx="850049" cy="312169"/>
            </a:xfrm>
            <a:prstGeom prst="rect">
              <a:avLst/>
            </a:prstGeom>
          </p:spPr>
          <p:txBody>
            <a:bodyPr wrap="none">
              <a:spAutoFit/>
            </a:bodyPr>
            <a:lstStyle/>
            <a:p>
              <a:r>
                <a:rPr lang="zh-CN" altLang="en-US" b="1" dirty="0">
                  <a:solidFill>
                    <a:schemeClr val="bg1"/>
                  </a:solidFill>
                </a:rPr>
                <a:t>DeepFM</a:t>
              </a:r>
              <a:endParaRPr lang="zh-CN" altLang="en-US" sz="1400" b="1" dirty="0">
                <a:solidFill>
                  <a:schemeClr val="bg1"/>
                </a:solidFill>
              </a:endParaRPr>
            </a:p>
          </p:txBody>
        </p:sp>
        <p:sp>
          <p:nvSpPr>
            <p:cNvPr id="20" name="矩形 19"/>
            <p:cNvSpPr/>
            <p:nvPr/>
          </p:nvSpPr>
          <p:spPr>
            <a:xfrm>
              <a:off x="4215682" y="4212336"/>
              <a:ext cx="439230" cy="260142"/>
            </a:xfrm>
            <a:prstGeom prst="rect">
              <a:avLst/>
            </a:prstGeom>
          </p:spPr>
          <p:txBody>
            <a:bodyPr wrap="none">
              <a:spAutoFit/>
            </a:bodyPr>
            <a:lstStyle/>
            <a:p>
              <a:r>
                <a:rPr lang="zh-CN" altLang="en-US" sz="1400" dirty="0">
                  <a:solidFill>
                    <a:schemeClr val="bg1"/>
                  </a:solidFill>
                </a:rPr>
                <a:t>DCN</a:t>
              </a:r>
            </a:p>
          </p:txBody>
        </p:sp>
        <p:sp>
          <p:nvSpPr>
            <p:cNvPr id="21" name="矩形 20"/>
            <p:cNvSpPr/>
            <p:nvPr/>
          </p:nvSpPr>
          <p:spPr>
            <a:xfrm>
              <a:off x="4021446" y="5400232"/>
              <a:ext cx="444350" cy="260142"/>
            </a:xfrm>
            <a:prstGeom prst="rect">
              <a:avLst/>
            </a:prstGeom>
          </p:spPr>
          <p:txBody>
            <a:bodyPr wrap="none">
              <a:spAutoFit/>
            </a:bodyPr>
            <a:lstStyle/>
            <a:p>
              <a:r>
                <a:rPr lang="zh-CN" altLang="en-US" sz="1400" dirty="0">
                  <a:solidFill>
                    <a:schemeClr val="bg1"/>
                  </a:solidFill>
                </a:rPr>
                <a:t>NFM</a:t>
              </a:r>
            </a:p>
          </p:txBody>
        </p:sp>
        <p:sp>
          <p:nvSpPr>
            <p:cNvPr id="22" name="矩形 21"/>
            <p:cNvSpPr/>
            <p:nvPr/>
          </p:nvSpPr>
          <p:spPr>
            <a:xfrm>
              <a:off x="4386569" y="5646280"/>
              <a:ext cx="409795" cy="312169"/>
            </a:xfrm>
            <a:prstGeom prst="rect">
              <a:avLst/>
            </a:prstGeom>
          </p:spPr>
          <p:txBody>
            <a:bodyPr wrap="none">
              <a:spAutoFit/>
            </a:bodyPr>
            <a:lstStyle/>
            <a:p>
              <a:r>
                <a:rPr lang="en-US" altLang="zh-CN" b="1" dirty="0">
                  <a:solidFill>
                    <a:schemeClr val="bg1"/>
                  </a:solidFill>
                </a:rPr>
                <a:t>FM</a:t>
              </a:r>
              <a:endParaRPr lang="en-US" altLang="zh-CN" sz="1400" b="1" dirty="0">
                <a:solidFill>
                  <a:schemeClr val="bg1"/>
                </a:solidFill>
              </a:endParaRPr>
            </a:p>
          </p:txBody>
        </p:sp>
        <p:sp>
          <p:nvSpPr>
            <p:cNvPr id="23" name="矩形 22"/>
            <p:cNvSpPr/>
            <p:nvPr/>
          </p:nvSpPr>
          <p:spPr>
            <a:xfrm rot="1201169">
              <a:off x="3093547" y="4471742"/>
              <a:ext cx="434111" cy="260142"/>
            </a:xfrm>
            <a:prstGeom prst="rect">
              <a:avLst/>
            </a:prstGeom>
          </p:spPr>
          <p:txBody>
            <a:bodyPr wrap="none">
              <a:spAutoFit/>
            </a:bodyPr>
            <a:lstStyle/>
            <a:p>
              <a:r>
                <a:rPr lang="en-US" altLang="zh-CN" sz="1400" dirty="0">
                  <a:solidFill>
                    <a:schemeClr val="bg1"/>
                  </a:solidFill>
                </a:rPr>
                <a:t>SVM</a:t>
              </a:r>
            </a:p>
          </p:txBody>
        </p:sp>
        <p:sp>
          <p:nvSpPr>
            <p:cNvPr id="24" name="矩形 23"/>
            <p:cNvSpPr/>
            <p:nvPr/>
          </p:nvSpPr>
          <p:spPr>
            <a:xfrm rot="20652570">
              <a:off x="3403079" y="4623764"/>
              <a:ext cx="617124" cy="260142"/>
            </a:xfrm>
            <a:prstGeom prst="rect">
              <a:avLst/>
            </a:prstGeom>
          </p:spPr>
          <p:txBody>
            <a:bodyPr wrap="none">
              <a:spAutoFit/>
            </a:bodyPr>
            <a:lstStyle/>
            <a:p>
              <a:r>
                <a:rPr lang="en-US" altLang="zh-CN" sz="1400" dirty="0">
                  <a:solidFill>
                    <a:schemeClr val="bg1"/>
                  </a:solidFill>
                </a:rPr>
                <a:t>LogReg</a:t>
              </a:r>
            </a:p>
          </p:txBody>
        </p:sp>
        <p:sp>
          <p:nvSpPr>
            <p:cNvPr id="25" name="矩形 24"/>
            <p:cNvSpPr/>
            <p:nvPr/>
          </p:nvSpPr>
          <p:spPr>
            <a:xfrm rot="20766850">
              <a:off x="4585319" y="5204837"/>
              <a:ext cx="672155" cy="260142"/>
            </a:xfrm>
            <a:prstGeom prst="rect">
              <a:avLst/>
            </a:prstGeom>
          </p:spPr>
          <p:txBody>
            <a:bodyPr wrap="none">
              <a:spAutoFit/>
            </a:bodyPr>
            <a:lstStyle/>
            <a:p>
              <a:r>
                <a:rPr lang="en-US" altLang="zh-CN" sz="1400" dirty="0">
                  <a:solidFill>
                    <a:schemeClr val="bg1"/>
                  </a:solidFill>
                </a:rPr>
                <a:t>MixedLR</a:t>
              </a:r>
            </a:p>
          </p:txBody>
        </p:sp>
        <p:sp>
          <p:nvSpPr>
            <p:cNvPr id="26" name="矩形 25"/>
            <p:cNvSpPr/>
            <p:nvPr/>
          </p:nvSpPr>
          <p:spPr>
            <a:xfrm>
              <a:off x="3188391" y="4164739"/>
              <a:ext cx="759182" cy="260142"/>
            </a:xfrm>
            <a:prstGeom prst="rect">
              <a:avLst/>
            </a:prstGeom>
          </p:spPr>
          <p:txBody>
            <a:bodyPr wrap="none">
              <a:spAutoFit/>
            </a:bodyPr>
            <a:lstStyle/>
            <a:p>
              <a:r>
                <a:rPr lang="en-US" altLang="zh-CN" sz="1400" dirty="0">
                  <a:solidFill>
                    <a:schemeClr val="bg1"/>
                  </a:solidFill>
                </a:rPr>
                <a:t>LinearReg</a:t>
              </a:r>
            </a:p>
          </p:txBody>
        </p:sp>
        <p:sp>
          <p:nvSpPr>
            <p:cNvPr id="27" name="矩形 26"/>
            <p:cNvSpPr/>
            <p:nvPr/>
          </p:nvSpPr>
          <p:spPr>
            <a:xfrm rot="20675816">
              <a:off x="5350638" y="4735031"/>
              <a:ext cx="818053" cy="260142"/>
            </a:xfrm>
            <a:prstGeom prst="rect">
              <a:avLst/>
            </a:prstGeom>
          </p:spPr>
          <p:txBody>
            <a:bodyPr wrap="none">
              <a:spAutoFit/>
            </a:bodyPr>
            <a:lstStyle/>
            <a:p>
              <a:r>
                <a:rPr lang="en-US" altLang="zh-CN" sz="1400" dirty="0">
                  <a:solidFill>
                    <a:schemeClr val="bg1"/>
                  </a:solidFill>
                </a:rPr>
                <a:t>RobustReg</a:t>
              </a:r>
            </a:p>
          </p:txBody>
        </p:sp>
        <p:sp>
          <p:nvSpPr>
            <p:cNvPr id="28" name="矩形 27"/>
            <p:cNvSpPr/>
            <p:nvPr/>
          </p:nvSpPr>
          <p:spPr>
            <a:xfrm rot="1668570">
              <a:off x="3277738" y="5368337"/>
              <a:ext cx="403396" cy="260142"/>
            </a:xfrm>
            <a:prstGeom prst="rect">
              <a:avLst/>
            </a:prstGeom>
          </p:spPr>
          <p:txBody>
            <a:bodyPr wrap="none">
              <a:spAutoFit/>
            </a:bodyPr>
            <a:lstStyle/>
            <a:p>
              <a:r>
                <a:rPr lang="en-US" altLang="zh-CN" sz="1400" dirty="0">
                  <a:solidFill>
                    <a:srgbClr val="7030A0"/>
                  </a:solidFill>
                </a:rPr>
                <a:t>LDA</a:t>
              </a:r>
            </a:p>
          </p:txBody>
        </p:sp>
        <p:sp>
          <p:nvSpPr>
            <p:cNvPr id="29" name="矩形 28"/>
            <p:cNvSpPr/>
            <p:nvPr/>
          </p:nvSpPr>
          <p:spPr>
            <a:xfrm>
              <a:off x="3193135" y="3868099"/>
              <a:ext cx="498101" cy="260142"/>
            </a:xfrm>
            <a:prstGeom prst="rect">
              <a:avLst/>
            </a:prstGeom>
          </p:spPr>
          <p:txBody>
            <a:bodyPr wrap="none">
              <a:spAutoFit/>
            </a:bodyPr>
            <a:lstStyle/>
            <a:p>
              <a:r>
                <a:rPr lang="en-US" altLang="zh-CN" sz="1400" dirty="0">
                  <a:solidFill>
                    <a:schemeClr val="bg1"/>
                  </a:solidFill>
                </a:rPr>
                <a:t>GBDT</a:t>
              </a:r>
            </a:p>
          </p:txBody>
        </p:sp>
        <p:sp>
          <p:nvSpPr>
            <p:cNvPr id="30" name="矩形 29"/>
            <p:cNvSpPr/>
            <p:nvPr/>
          </p:nvSpPr>
          <p:spPr>
            <a:xfrm rot="3148828">
              <a:off x="5632527" y="5147362"/>
              <a:ext cx="691251" cy="307777"/>
            </a:xfrm>
            <a:prstGeom prst="rect">
              <a:avLst/>
            </a:prstGeom>
          </p:spPr>
          <p:txBody>
            <a:bodyPr wrap="square">
              <a:spAutoFit/>
            </a:bodyPr>
            <a:lstStyle/>
            <a:p>
              <a:r>
                <a:rPr lang="en-US" altLang="zh-CN" sz="1400" b="1" dirty="0">
                  <a:solidFill>
                    <a:srgbClr val="C00000"/>
                  </a:solidFill>
                </a:rPr>
                <a:t>KCore</a:t>
              </a:r>
              <a:endParaRPr lang="zh-CN" altLang="en-US" sz="1400" b="1" dirty="0">
                <a:solidFill>
                  <a:srgbClr val="C00000"/>
                </a:solidFill>
              </a:endParaRPr>
            </a:p>
          </p:txBody>
        </p:sp>
        <p:sp>
          <p:nvSpPr>
            <p:cNvPr id="31" name="矩形 30"/>
            <p:cNvSpPr/>
            <p:nvPr/>
          </p:nvSpPr>
          <p:spPr>
            <a:xfrm>
              <a:off x="5505860" y="3990895"/>
              <a:ext cx="672009" cy="307777"/>
            </a:xfrm>
            <a:prstGeom prst="rect">
              <a:avLst/>
            </a:prstGeom>
          </p:spPr>
          <p:txBody>
            <a:bodyPr wrap="square">
              <a:spAutoFit/>
            </a:bodyPr>
            <a:lstStyle/>
            <a:p>
              <a:r>
                <a:rPr lang="en-US" altLang="zh-CN" sz="1400" b="1" dirty="0">
                  <a:solidFill>
                    <a:srgbClr val="C00000"/>
                  </a:solidFill>
                </a:rPr>
                <a:t>LINE</a:t>
              </a:r>
              <a:endParaRPr lang="zh-CN" altLang="en-US" sz="1400" b="1" dirty="0">
                <a:solidFill>
                  <a:srgbClr val="C00000"/>
                </a:solidFill>
              </a:endParaRPr>
            </a:p>
          </p:txBody>
        </p:sp>
        <p:sp>
          <p:nvSpPr>
            <p:cNvPr id="32" name="矩形 31"/>
            <p:cNvSpPr/>
            <p:nvPr/>
          </p:nvSpPr>
          <p:spPr>
            <a:xfrm rot="760784">
              <a:off x="2778648" y="4812558"/>
              <a:ext cx="991764" cy="307777"/>
            </a:xfrm>
            <a:prstGeom prst="rect">
              <a:avLst/>
            </a:prstGeom>
          </p:spPr>
          <p:txBody>
            <a:bodyPr wrap="square">
              <a:spAutoFit/>
            </a:bodyPr>
            <a:lstStyle/>
            <a:p>
              <a:r>
                <a:rPr lang="en-US" altLang="zh-CN" sz="1400" dirty="0">
                  <a:solidFill>
                    <a:srgbClr val="FF0000"/>
                  </a:solidFill>
                </a:rPr>
                <a:t>Word2Vec</a:t>
              </a:r>
              <a:endParaRPr lang="zh-CN" altLang="en-US" sz="1400" dirty="0">
                <a:solidFill>
                  <a:srgbClr val="FF0000"/>
                </a:solidFill>
              </a:endParaRPr>
            </a:p>
          </p:txBody>
        </p:sp>
        <p:sp>
          <p:nvSpPr>
            <p:cNvPr id="33" name="矩形 32"/>
            <p:cNvSpPr/>
            <p:nvPr/>
          </p:nvSpPr>
          <p:spPr>
            <a:xfrm rot="20707179">
              <a:off x="4992258" y="5538700"/>
              <a:ext cx="822456" cy="307777"/>
            </a:xfrm>
            <a:prstGeom prst="rect">
              <a:avLst/>
            </a:prstGeom>
          </p:spPr>
          <p:txBody>
            <a:bodyPr wrap="square">
              <a:spAutoFit/>
            </a:bodyPr>
            <a:lstStyle/>
            <a:p>
              <a:r>
                <a:rPr lang="en-US" altLang="zh-CN" sz="1400" b="1" dirty="0">
                  <a:solidFill>
                    <a:srgbClr val="C00000"/>
                  </a:solidFill>
                </a:rPr>
                <a:t>Louvain</a:t>
              </a:r>
              <a:endParaRPr lang="zh-CN" altLang="en-US" sz="1400" b="1" dirty="0">
                <a:solidFill>
                  <a:srgbClr val="C00000"/>
                </a:solidFill>
              </a:endParaRPr>
            </a:p>
          </p:txBody>
        </p:sp>
        <p:sp>
          <p:nvSpPr>
            <p:cNvPr id="35" name="椭圆 34"/>
            <p:cNvSpPr/>
            <p:nvPr/>
          </p:nvSpPr>
          <p:spPr>
            <a:xfrm>
              <a:off x="2820732" y="3362325"/>
              <a:ext cx="3792420" cy="2719439"/>
            </a:xfrm>
            <a:prstGeom prst="ellipse">
              <a:avLst/>
            </a:prstGeom>
            <a:noFill/>
            <a:ln w="38100">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rot="20783707">
              <a:off x="2527599" y="3584112"/>
              <a:ext cx="477661" cy="369332"/>
            </a:xfrm>
            <a:prstGeom prst="rect">
              <a:avLst/>
            </a:prstGeom>
          </p:spPr>
          <p:txBody>
            <a:bodyPr wrap="square">
              <a:spAutoFit/>
            </a:bodyPr>
            <a:lstStyle/>
            <a:p>
              <a:r>
                <a:rPr lang="en-US" altLang="zh-CN" b="1" dirty="0">
                  <a:solidFill>
                    <a:schemeClr val="bg1"/>
                  </a:solidFill>
                </a:rPr>
                <a:t>RF</a:t>
              </a:r>
              <a:endParaRPr lang="zh-CN" altLang="en-US" sz="1400" b="1" dirty="0">
                <a:solidFill>
                  <a:schemeClr val="bg1"/>
                </a:solidFill>
              </a:endParaRPr>
            </a:p>
          </p:txBody>
        </p:sp>
        <p:sp>
          <p:nvSpPr>
            <p:cNvPr id="37" name="矩形 36"/>
            <p:cNvSpPr/>
            <p:nvPr/>
          </p:nvSpPr>
          <p:spPr>
            <a:xfrm>
              <a:off x="1647278" y="5687504"/>
              <a:ext cx="1164882" cy="312169"/>
            </a:xfrm>
            <a:prstGeom prst="rect">
              <a:avLst/>
            </a:prstGeom>
          </p:spPr>
          <p:txBody>
            <a:bodyPr wrap="none">
              <a:spAutoFit/>
            </a:bodyPr>
            <a:lstStyle/>
            <a:p>
              <a:r>
                <a:rPr lang="en-US" altLang="zh-CN" dirty="0">
                  <a:solidFill>
                    <a:schemeClr val="bg1"/>
                  </a:solidFill>
                </a:rPr>
                <a:t>DecisionTree</a:t>
              </a:r>
              <a:endParaRPr lang="zh-CN" altLang="en-US" sz="1400" dirty="0">
                <a:solidFill>
                  <a:schemeClr val="bg1"/>
                </a:solidFill>
              </a:endParaRPr>
            </a:p>
          </p:txBody>
        </p:sp>
        <p:sp>
          <p:nvSpPr>
            <p:cNvPr id="38" name="矩形 37"/>
            <p:cNvSpPr/>
            <p:nvPr/>
          </p:nvSpPr>
          <p:spPr>
            <a:xfrm rot="1607051">
              <a:off x="1700531" y="4775947"/>
              <a:ext cx="1072736" cy="312169"/>
            </a:xfrm>
            <a:prstGeom prst="rect">
              <a:avLst/>
            </a:prstGeom>
          </p:spPr>
          <p:txBody>
            <a:bodyPr wrap="none">
              <a:spAutoFit/>
            </a:bodyPr>
            <a:lstStyle/>
            <a:p>
              <a:r>
                <a:rPr lang="en-US" altLang="zh-CN" dirty="0">
                  <a:solidFill>
                    <a:schemeClr val="bg1"/>
                  </a:solidFill>
                </a:rPr>
                <a:t>IsotonicReg</a:t>
              </a:r>
              <a:endParaRPr lang="zh-CN" altLang="en-US" dirty="0">
                <a:solidFill>
                  <a:schemeClr val="bg1"/>
                </a:solidFill>
              </a:endParaRPr>
            </a:p>
          </p:txBody>
        </p:sp>
        <p:sp>
          <p:nvSpPr>
            <p:cNvPr id="39" name="矩形 38"/>
            <p:cNvSpPr/>
            <p:nvPr/>
          </p:nvSpPr>
          <p:spPr>
            <a:xfrm rot="20644692">
              <a:off x="805417" y="5111839"/>
              <a:ext cx="1389751" cy="369332"/>
            </a:xfrm>
            <a:prstGeom prst="rect">
              <a:avLst/>
            </a:prstGeom>
          </p:spPr>
          <p:txBody>
            <a:bodyPr wrap="square">
              <a:spAutoFit/>
            </a:bodyPr>
            <a:lstStyle/>
            <a:p>
              <a:r>
                <a:rPr lang="en-US" altLang="zh-CN" dirty="0">
                  <a:solidFill>
                    <a:schemeClr val="bg1"/>
                  </a:solidFill>
                </a:rPr>
                <a:t>SurvivalReg</a:t>
              </a:r>
              <a:endParaRPr lang="zh-CN" altLang="en-US" dirty="0">
                <a:solidFill>
                  <a:schemeClr val="bg1"/>
                </a:solidFill>
              </a:endParaRPr>
            </a:p>
          </p:txBody>
        </p:sp>
        <p:sp>
          <p:nvSpPr>
            <p:cNvPr id="40" name="矩形 39"/>
            <p:cNvSpPr/>
            <p:nvPr/>
          </p:nvSpPr>
          <p:spPr>
            <a:xfrm rot="20828549">
              <a:off x="442422" y="4732324"/>
              <a:ext cx="1508956" cy="369332"/>
            </a:xfrm>
            <a:prstGeom prst="rect">
              <a:avLst/>
            </a:prstGeom>
          </p:spPr>
          <p:txBody>
            <a:bodyPr wrap="square">
              <a:spAutoFit/>
            </a:bodyPr>
            <a:lstStyle/>
            <a:p>
              <a:r>
                <a:rPr lang="en-US" altLang="zh-CN" dirty="0">
                  <a:solidFill>
                    <a:schemeClr val="bg1"/>
                  </a:solidFill>
                </a:rPr>
                <a:t>Naive Bayes</a:t>
              </a:r>
              <a:endParaRPr lang="zh-CN" altLang="en-US" dirty="0">
                <a:solidFill>
                  <a:schemeClr val="bg1"/>
                </a:solidFill>
              </a:endParaRPr>
            </a:p>
          </p:txBody>
        </p:sp>
        <p:sp>
          <p:nvSpPr>
            <p:cNvPr id="41" name="矩形 40"/>
            <p:cNvSpPr/>
            <p:nvPr/>
          </p:nvSpPr>
          <p:spPr>
            <a:xfrm rot="990083">
              <a:off x="1913278" y="3810340"/>
              <a:ext cx="817027" cy="369332"/>
            </a:xfrm>
            <a:prstGeom prst="rect">
              <a:avLst/>
            </a:prstGeom>
          </p:spPr>
          <p:txBody>
            <a:bodyPr wrap="square">
              <a:spAutoFit/>
            </a:bodyPr>
            <a:lstStyle/>
            <a:p>
              <a:r>
                <a:rPr lang="en-US" altLang="zh-CN" dirty="0">
                  <a:solidFill>
                    <a:srgbClr val="7030A0"/>
                  </a:solidFill>
                </a:rPr>
                <a:t>GMM</a:t>
              </a:r>
              <a:endParaRPr lang="zh-CN" altLang="en-US" dirty="0">
                <a:solidFill>
                  <a:srgbClr val="7030A0"/>
                </a:solidFill>
              </a:endParaRPr>
            </a:p>
          </p:txBody>
        </p:sp>
        <p:sp>
          <p:nvSpPr>
            <p:cNvPr id="42" name="矩形 41"/>
            <p:cNvSpPr/>
            <p:nvPr/>
          </p:nvSpPr>
          <p:spPr>
            <a:xfrm>
              <a:off x="3032752" y="5043903"/>
              <a:ext cx="768141" cy="312169"/>
            </a:xfrm>
            <a:prstGeom prst="rect">
              <a:avLst/>
            </a:prstGeom>
          </p:spPr>
          <p:txBody>
            <a:bodyPr wrap="none">
              <a:spAutoFit/>
            </a:bodyPr>
            <a:lstStyle/>
            <a:p>
              <a:r>
                <a:rPr lang="en-US" altLang="zh-CN" dirty="0">
                  <a:solidFill>
                    <a:srgbClr val="7030A0"/>
                  </a:solidFill>
                </a:rPr>
                <a:t>Kmeans</a:t>
              </a:r>
              <a:endParaRPr lang="zh-CN" altLang="en-US" dirty="0">
                <a:solidFill>
                  <a:srgbClr val="7030A0"/>
                </a:solidFill>
              </a:endParaRPr>
            </a:p>
          </p:txBody>
        </p:sp>
        <p:sp>
          <p:nvSpPr>
            <p:cNvPr id="43" name="矩形 42"/>
            <p:cNvSpPr/>
            <p:nvPr/>
          </p:nvSpPr>
          <p:spPr>
            <a:xfrm>
              <a:off x="1714767" y="5377224"/>
              <a:ext cx="1277714" cy="369332"/>
            </a:xfrm>
            <a:prstGeom prst="rect">
              <a:avLst/>
            </a:prstGeom>
          </p:spPr>
          <p:txBody>
            <a:bodyPr wrap="square">
              <a:spAutoFit/>
            </a:bodyPr>
            <a:lstStyle/>
            <a:p>
              <a:r>
                <a:rPr lang="en-US" altLang="zh-CN" dirty="0">
                  <a:solidFill>
                    <a:schemeClr val="accent6">
                      <a:lumMod val="75000"/>
                    </a:schemeClr>
                  </a:solidFill>
                </a:rPr>
                <a:t>FP-Growth</a:t>
              </a:r>
              <a:endParaRPr lang="zh-CN" altLang="en-US" dirty="0">
                <a:solidFill>
                  <a:schemeClr val="accent6">
                    <a:lumMod val="75000"/>
                  </a:schemeClr>
                </a:solidFill>
              </a:endParaRPr>
            </a:p>
          </p:txBody>
        </p:sp>
        <p:sp>
          <p:nvSpPr>
            <p:cNvPr id="44" name="矩形 43"/>
            <p:cNvSpPr/>
            <p:nvPr/>
          </p:nvSpPr>
          <p:spPr>
            <a:xfrm rot="20149605">
              <a:off x="801985" y="3794733"/>
              <a:ext cx="1292113" cy="369332"/>
            </a:xfrm>
            <a:prstGeom prst="rect">
              <a:avLst/>
            </a:prstGeom>
          </p:spPr>
          <p:txBody>
            <a:bodyPr wrap="square">
              <a:spAutoFit/>
            </a:bodyPr>
            <a:lstStyle/>
            <a:p>
              <a:r>
                <a:rPr lang="en-US" altLang="zh-CN" dirty="0">
                  <a:solidFill>
                    <a:schemeClr val="accent6">
                      <a:lumMod val="75000"/>
                    </a:schemeClr>
                  </a:solidFill>
                </a:rPr>
                <a:t>PrefixSpan</a:t>
              </a:r>
              <a:endParaRPr lang="zh-CN" altLang="en-US" dirty="0">
                <a:solidFill>
                  <a:schemeClr val="accent6">
                    <a:lumMod val="75000"/>
                  </a:schemeClr>
                </a:solidFill>
              </a:endParaRPr>
            </a:p>
          </p:txBody>
        </p:sp>
        <p:sp>
          <p:nvSpPr>
            <p:cNvPr id="45" name="文本框 44"/>
            <p:cNvSpPr txBox="1"/>
            <p:nvPr/>
          </p:nvSpPr>
          <p:spPr>
            <a:xfrm>
              <a:off x="3495530" y="6322523"/>
              <a:ext cx="1312064" cy="369332"/>
            </a:xfrm>
            <a:prstGeom prst="rect">
              <a:avLst/>
            </a:prstGeom>
            <a:noFill/>
          </p:spPr>
          <p:txBody>
            <a:bodyPr wrap="square" rtlCol="0">
              <a:spAutoFit/>
            </a:bodyPr>
            <a:lstStyle/>
            <a:p>
              <a:r>
                <a:rPr lang="en-US" altLang="zh-CN" b="1" dirty="0">
                  <a:solidFill>
                    <a:srgbClr val="7030A0"/>
                  </a:solidFill>
                </a:rPr>
                <a:t>Clustering</a:t>
              </a:r>
              <a:endParaRPr lang="zh-CN" altLang="en-US" b="1" dirty="0">
                <a:solidFill>
                  <a:srgbClr val="7030A0"/>
                </a:solidFill>
              </a:endParaRPr>
            </a:p>
          </p:txBody>
        </p:sp>
        <p:sp>
          <p:nvSpPr>
            <p:cNvPr id="46" name="文本框 45"/>
            <p:cNvSpPr txBox="1"/>
            <p:nvPr/>
          </p:nvSpPr>
          <p:spPr>
            <a:xfrm>
              <a:off x="401220" y="6322523"/>
              <a:ext cx="2943447" cy="369332"/>
            </a:xfrm>
            <a:prstGeom prst="rect">
              <a:avLst/>
            </a:prstGeom>
            <a:noFill/>
          </p:spPr>
          <p:txBody>
            <a:bodyPr wrap="square" rtlCol="0">
              <a:spAutoFit/>
            </a:bodyPr>
            <a:lstStyle/>
            <a:p>
              <a:r>
                <a:rPr lang="en-US" altLang="zh-CN" dirty="0">
                  <a:solidFill>
                    <a:schemeClr val="bg1"/>
                  </a:solidFill>
                </a:rPr>
                <a:t>Classification &amp; Regression</a:t>
              </a:r>
              <a:endParaRPr lang="zh-CN" altLang="en-US" dirty="0">
                <a:solidFill>
                  <a:schemeClr val="bg1"/>
                </a:solidFill>
              </a:endParaRPr>
            </a:p>
          </p:txBody>
        </p:sp>
        <p:sp>
          <p:nvSpPr>
            <p:cNvPr id="48" name="矩形 47"/>
            <p:cNvSpPr/>
            <p:nvPr/>
          </p:nvSpPr>
          <p:spPr>
            <a:xfrm>
              <a:off x="4958457" y="6322523"/>
              <a:ext cx="708417" cy="369332"/>
            </a:xfrm>
            <a:prstGeom prst="rect">
              <a:avLst/>
            </a:prstGeom>
          </p:spPr>
          <p:txBody>
            <a:bodyPr wrap="square">
              <a:spAutoFit/>
            </a:bodyPr>
            <a:lstStyle/>
            <a:p>
              <a:r>
                <a:rPr lang="en-US" altLang="zh-CN" b="1" dirty="0">
                  <a:solidFill>
                    <a:schemeClr val="accent6">
                      <a:lumMod val="75000"/>
                    </a:schemeClr>
                  </a:solidFill>
                </a:rPr>
                <a:t>FPM</a:t>
              </a:r>
              <a:endParaRPr lang="zh-CN" altLang="en-US" b="1" dirty="0">
                <a:solidFill>
                  <a:schemeClr val="accent6">
                    <a:lumMod val="75000"/>
                  </a:schemeClr>
                </a:solidFill>
              </a:endParaRPr>
            </a:p>
          </p:txBody>
        </p:sp>
        <p:sp>
          <p:nvSpPr>
            <p:cNvPr id="49" name="矩形 48"/>
            <p:cNvSpPr/>
            <p:nvPr/>
          </p:nvSpPr>
          <p:spPr>
            <a:xfrm rot="21207081">
              <a:off x="732309" y="4224671"/>
              <a:ext cx="1995038" cy="369332"/>
            </a:xfrm>
            <a:prstGeom prst="rect">
              <a:avLst/>
            </a:prstGeom>
          </p:spPr>
          <p:txBody>
            <a:bodyPr wrap="square">
              <a:spAutoFit/>
            </a:bodyPr>
            <a:lstStyle/>
            <a:p>
              <a:r>
                <a:rPr lang="en-US" altLang="zh-CN" dirty="0">
                  <a:solidFill>
                    <a:srgbClr val="7030A0"/>
                  </a:solidFill>
                </a:rPr>
                <a:t>Bisecting k-means</a:t>
              </a:r>
              <a:endParaRPr lang="zh-CN" altLang="en-US" dirty="0">
                <a:solidFill>
                  <a:srgbClr val="7030A0"/>
                </a:solidFill>
              </a:endParaRPr>
            </a:p>
          </p:txBody>
        </p:sp>
        <p:sp>
          <p:nvSpPr>
            <p:cNvPr id="50" name="文本框 49"/>
            <p:cNvSpPr txBox="1"/>
            <p:nvPr/>
          </p:nvSpPr>
          <p:spPr>
            <a:xfrm>
              <a:off x="478489" y="3385019"/>
              <a:ext cx="990041" cy="461665"/>
            </a:xfrm>
            <a:prstGeom prst="rect">
              <a:avLst/>
            </a:prstGeom>
            <a:noFill/>
          </p:spPr>
          <p:txBody>
            <a:bodyPr wrap="square" rtlCol="0">
              <a:spAutoFit/>
            </a:bodyPr>
            <a:lstStyle/>
            <a:p>
              <a:r>
                <a:rPr lang="en-US" altLang="zh-CN" sz="2400" b="1" dirty="0">
                  <a:solidFill>
                    <a:srgbClr val="00B050"/>
                  </a:solidFill>
                </a:rPr>
                <a:t>Spark</a:t>
              </a:r>
              <a:endParaRPr lang="zh-CN" altLang="en-US" sz="2400" b="1" dirty="0">
                <a:solidFill>
                  <a:srgbClr val="00B050"/>
                </a:solidFill>
              </a:endParaRPr>
            </a:p>
          </p:txBody>
        </p:sp>
        <p:sp>
          <p:nvSpPr>
            <p:cNvPr id="51" name="文本框 50"/>
            <p:cNvSpPr txBox="1"/>
            <p:nvPr/>
          </p:nvSpPr>
          <p:spPr>
            <a:xfrm>
              <a:off x="5792443" y="3385019"/>
              <a:ext cx="1029065" cy="461665"/>
            </a:xfrm>
            <a:prstGeom prst="rect">
              <a:avLst/>
            </a:prstGeom>
            <a:noFill/>
          </p:spPr>
          <p:txBody>
            <a:bodyPr wrap="square" rtlCol="0">
              <a:spAutoFit/>
            </a:bodyPr>
            <a:lstStyle/>
            <a:p>
              <a:r>
                <a:rPr lang="en-US" altLang="zh-CN" sz="2400" b="1" dirty="0">
                  <a:solidFill>
                    <a:srgbClr val="FFFF00"/>
                  </a:solidFill>
                </a:rPr>
                <a:t>Angel</a:t>
              </a:r>
              <a:endParaRPr lang="zh-CN" altLang="en-US" sz="2400" b="1" dirty="0">
                <a:solidFill>
                  <a:srgbClr val="FFFF00"/>
                </a:solidFill>
              </a:endParaRPr>
            </a:p>
          </p:txBody>
        </p:sp>
        <p:sp>
          <p:nvSpPr>
            <p:cNvPr id="55" name="矩形 54"/>
            <p:cNvSpPr/>
            <p:nvPr/>
          </p:nvSpPr>
          <p:spPr>
            <a:xfrm>
              <a:off x="5817738" y="6322523"/>
              <a:ext cx="1003770" cy="369332"/>
            </a:xfrm>
            <a:prstGeom prst="rect">
              <a:avLst/>
            </a:prstGeom>
          </p:spPr>
          <p:txBody>
            <a:bodyPr wrap="square">
              <a:spAutoFit/>
            </a:bodyPr>
            <a:lstStyle/>
            <a:p>
              <a:r>
                <a:rPr lang="en-US" altLang="zh-CN" b="1" dirty="0">
                  <a:solidFill>
                    <a:srgbClr val="C00000"/>
                  </a:solidFill>
                </a:rPr>
                <a:t>Others</a:t>
              </a:r>
              <a:endParaRPr lang="zh-CN" altLang="en-US" b="1" dirty="0">
                <a:solidFill>
                  <a:srgbClr val="C00000"/>
                </a:solidFill>
              </a:endParaRPr>
            </a:p>
          </p:txBody>
        </p:sp>
      </p:grpSp>
      <p:graphicFrame>
        <p:nvGraphicFramePr>
          <p:cNvPr id="57" name="图表 56"/>
          <p:cNvGraphicFramePr>
            <a:graphicFrameLocks/>
          </p:cNvGraphicFramePr>
          <p:nvPr>
            <p:extLst>
              <p:ext uri="{D42A27DB-BD31-4B8C-83A1-F6EECF244321}">
                <p14:modId xmlns:p14="http://schemas.microsoft.com/office/powerpoint/2010/main" val="2592969150"/>
              </p:ext>
            </p:extLst>
          </p:nvPr>
        </p:nvGraphicFramePr>
        <p:xfrm>
          <a:off x="6963998" y="3440819"/>
          <a:ext cx="4962525" cy="3303175"/>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4986150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Spark On Angel (SONA, 3/3)</a:t>
            </a:r>
            <a:endParaRPr lang="zh-CN" altLang="en-US" dirty="0"/>
          </a:p>
        </p:txBody>
      </p:sp>
      <p:sp>
        <p:nvSpPr>
          <p:cNvPr id="3" name="内容占位符 2"/>
          <p:cNvSpPr>
            <a:spLocks noGrp="1"/>
          </p:cNvSpPr>
          <p:nvPr>
            <p:ph idx="1"/>
          </p:nvPr>
        </p:nvSpPr>
        <p:spPr>
          <a:xfrm>
            <a:off x="838199" y="1825625"/>
            <a:ext cx="10849565" cy="4351338"/>
          </a:xfrm>
        </p:spPr>
        <p:txBody>
          <a:bodyPr/>
          <a:lstStyle/>
          <a:p>
            <a:r>
              <a:rPr lang="en-US" altLang="zh-CN" dirty="0"/>
              <a:t>The algorithms on Angel are high performance</a:t>
            </a:r>
            <a:endParaRPr lang="zh-CN" altLang="en-US" dirty="0"/>
          </a:p>
        </p:txBody>
      </p:sp>
      <p:grpSp>
        <p:nvGrpSpPr>
          <p:cNvPr id="5" name="组合 4"/>
          <p:cNvGrpSpPr/>
          <p:nvPr/>
        </p:nvGrpSpPr>
        <p:grpSpPr>
          <a:xfrm>
            <a:off x="3507933" y="2611527"/>
            <a:ext cx="4721667" cy="3843248"/>
            <a:chOff x="3507933" y="2611527"/>
            <a:chExt cx="4721667" cy="3843248"/>
          </a:xfrm>
        </p:grpSpPr>
        <p:graphicFrame>
          <p:nvGraphicFramePr>
            <p:cNvPr id="4" name="图表 3"/>
            <p:cNvGraphicFramePr>
              <a:graphicFrameLocks/>
            </p:cNvGraphicFramePr>
            <p:nvPr>
              <p:extLst>
                <p:ext uri="{D42A27DB-BD31-4B8C-83A1-F6EECF244321}">
                  <p14:modId xmlns:p14="http://schemas.microsoft.com/office/powerpoint/2010/main" val="150767332"/>
                </p:ext>
              </p:extLst>
            </p:nvPr>
          </p:nvGraphicFramePr>
          <p:xfrm>
            <a:off x="3507933" y="2611527"/>
            <a:ext cx="4721667" cy="3843248"/>
          </p:xfrm>
          <a:graphic>
            <a:graphicData uri="http://schemas.openxmlformats.org/drawingml/2006/chart">
              <c:chart xmlns:c="http://schemas.openxmlformats.org/drawingml/2006/chart" xmlns:r="http://schemas.openxmlformats.org/officeDocument/2006/relationships" r:id="rId3"/>
            </a:graphicData>
          </a:graphic>
        </p:graphicFrame>
        <p:sp>
          <p:nvSpPr>
            <p:cNvPr id="27" name="矩形 26"/>
            <p:cNvSpPr/>
            <p:nvPr/>
          </p:nvSpPr>
          <p:spPr>
            <a:xfrm rot="16200000">
              <a:off x="2640553" y="4091226"/>
              <a:ext cx="2241319" cy="297004"/>
            </a:xfrm>
            <a:prstGeom prst="rect">
              <a:avLst/>
            </a:prstGeom>
          </p:spPr>
          <p:txBody>
            <a:bodyPr wrap="none">
              <a:spAutoFit/>
            </a:bodyPr>
            <a:lstStyle/>
            <a:p>
              <a:pPr algn="ctr">
                <a:defRPr sz="1330" b="1" i="0" u="none" strike="noStrike" kern="1200" baseline="0">
                  <a:solidFill>
                    <a:prstClr val="white"/>
                  </a:solidFill>
                  <a:latin typeface="+mn-lt"/>
                  <a:ea typeface="+mn-ea"/>
                  <a:cs typeface="+mn-cs"/>
                </a:defRPr>
              </a:pPr>
              <a:r>
                <a:rPr lang="en-US" altLang="zh-CN" b="1" dirty="0"/>
                <a:t>Epoch Running Time / min</a:t>
              </a:r>
              <a:endParaRPr lang="zh-CN" altLang="en-US" b="1" dirty="0"/>
            </a:p>
          </p:txBody>
        </p:sp>
      </p:grpSp>
    </p:spTree>
    <p:extLst>
      <p:ext uri="{BB962C8B-B14F-4D97-AF65-F5344CB8AC3E}">
        <p14:creationId xmlns:p14="http://schemas.microsoft.com/office/powerpoint/2010/main" val="19438129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PyTorch On Angel (PyTONA, 1/2)</a:t>
            </a:r>
            <a:endParaRPr lang="zh-CN" altLang="en-US" dirty="0"/>
          </a:p>
        </p:txBody>
      </p:sp>
      <p:sp>
        <p:nvSpPr>
          <p:cNvPr id="3" name="内容占位符 2"/>
          <p:cNvSpPr>
            <a:spLocks noGrp="1"/>
          </p:cNvSpPr>
          <p:nvPr>
            <p:ph idx="1"/>
          </p:nvPr>
        </p:nvSpPr>
        <p:spPr>
          <a:xfrm>
            <a:off x="838200" y="1825624"/>
            <a:ext cx="10515600" cy="4594225"/>
          </a:xfrm>
        </p:spPr>
        <p:txBody>
          <a:bodyPr/>
          <a:lstStyle/>
          <a:p>
            <a:r>
              <a:rPr lang="en-US" altLang="zh-CN" dirty="0"/>
              <a:t>Tencent has one of the largest social networks in the world.</a:t>
            </a:r>
          </a:p>
          <a:p>
            <a:pPr lvl="1"/>
            <a:r>
              <a:rPr lang="en-US" altLang="zh-CN" dirty="0"/>
              <a:t>QQ: 1 billion nodes, 200 billion edges</a:t>
            </a:r>
          </a:p>
          <a:p>
            <a:pPr lvl="1"/>
            <a:r>
              <a:rPr lang="en-US" altLang="zh-CN" dirty="0"/>
              <a:t>WeChat Pay:  1 billion nodes, 10 billion edges</a:t>
            </a:r>
          </a:p>
          <a:p>
            <a:r>
              <a:rPr lang="en-US" altLang="zh-CN" dirty="0"/>
              <a:t>There are a variety of business scenarios on social networks</a:t>
            </a:r>
          </a:p>
          <a:p>
            <a:pPr lvl="1"/>
            <a:r>
              <a:rPr lang="en-US" altLang="zh-CN" dirty="0"/>
              <a:t>Credit Rating / Anti-fraud / Anti-money laundering</a:t>
            </a:r>
          </a:p>
          <a:p>
            <a:pPr lvl="1"/>
            <a:r>
              <a:rPr lang="en-US" altLang="zh-CN" dirty="0"/>
              <a:t>Item Recommendation</a:t>
            </a:r>
          </a:p>
          <a:p>
            <a:r>
              <a:rPr lang="en-US" altLang="zh-CN" dirty="0"/>
              <a:t>Graph learning on huge network is a challenge</a:t>
            </a:r>
          </a:p>
          <a:p>
            <a:pPr lvl="1"/>
            <a:r>
              <a:rPr lang="en-US" altLang="zh-CN" dirty="0"/>
              <a:t>Sparse Data / huge model / auto gradient</a:t>
            </a:r>
            <a:endParaRPr lang="zh-CN" altLang="en-US" dirty="0"/>
          </a:p>
        </p:txBody>
      </p:sp>
      <p:graphicFrame>
        <p:nvGraphicFramePr>
          <p:cNvPr id="5" name="表格 4">
            <a:extLst>
              <a:ext uri="{FF2B5EF4-FFF2-40B4-BE49-F238E27FC236}">
                <a16:creationId xmlns:a16="http://schemas.microsoft.com/office/drawing/2014/main" id="{77A67468-549A-D84B-8E72-C3FA79057147}"/>
              </a:ext>
            </a:extLst>
          </p:cNvPr>
          <p:cNvGraphicFramePr>
            <a:graphicFrameLocks noGrp="1"/>
          </p:cNvGraphicFramePr>
          <p:nvPr>
            <p:extLst>
              <p:ext uri="{D42A27DB-BD31-4B8C-83A1-F6EECF244321}">
                <p14:modId xmlns:p14="http://schemas.microsoft.com/office/powerpoint/2010/main" val="3429057854"/>
              </p:ext>
            </p:extLst>
          </p:nvPr>
        </p:nvGraphicFramePr>
        <p:xfrm>
          <a:off x="1568012" y="5470590"/>
          <a:ext cx="5605690" cy="1127760"/>
        </p:xfrm>
        <a:graphic>
          <a:graphicData uri="http://schemas.openxmlformats.org/drawingml/2006/table">
            <a:tbl>
              <a:tblPr firstRow="1" bandRow="1">
                <a:tableStyleId>{5C22544A-7EE6-4342-B048-85BDC9FD1C3A}</a:tableStyleId>
              </a:tblPr>
              <a:tblGrid>
                <a:gridCol w="2570391">
                  <a:extLst>
                    <a:ext uri="{9D8B030D-6E8A-4147-A177-3AD203B41FA5}">
                      <a16:colId xmlns:a16="http://schemas.microsoft.com/office/drawing/2014/main" val="3622223173"/>
                    </a:ext>
                  </a:extLst>
                </a:gridCol>
                <a:gridCol w="1314432">
                  <a:extLst>
                    <a:ext uri="{9D8B030D-6E8A-4147-A177-3AD203B41FA5}">
                      <a16:colId xmlns:a16="http://schemas.microsoft.com/office/drawing/2014/main" val="2392527649"/>
                    </a:ext>
                  </a:extLst>
                </a:gridCol>
                <a:gridCol w="996968">
                  <a:extLst>
                    <a:ext uri="{9D8B030D-6E8A-4147-A177-3AD203B41FA5}">
                      <a16:colId xmlns:a16="http://schemas.microsoft.com/office/drawing/2014/main" val="502396648"/>
                    </a:ext>
                  </a:extLst>
                </a:gridCol>
                <a:gridCol w="723899">
                  <a:extLst>
                    <a:ext uri="{9D8B030D-6E8A-4147-A177-3AD203B41FA5}">
                      <a16:colId xmlns:a16="http://schemas.microsoft.com/office/drawing/2014/main" val="79121515"/>
                    </a:ext>
                  </a:extLst>
                </a:gridCol>
              </a:tblGrid>
              <a:tr h="289840">
                <a:tc>
                  <a:txBody>
                    <a:bodyPr/>
                    <a:lstStyle/>
                    <a:p>
                      <a:pPr algn="ctr"/>
                      <a:r>
                        <a:rPr lang="en-US" altLang="zh-CN" sz="1600" dirty="0"/>
                        <a:t>System</a:t>
                      </a:r>
                      <a:endParaRPr lang="zh-CN" altLang="en-US" sz="1600" dirty="0"/>
                    </a:p>
                  </a:txBody>
                  <a:tcPr/>
                </a:tc>
                <a:tc>
                  <a:txBody>
                    <a:bodyPr/>
                    <a:lstStyle/>
                    <a:p>
                      <a:pPr algn="ctr"/>
                      <a:r>
                        <a:rPr lang="en-US" altLang="zh-CN" sz="1600" dirty="0"/>
                        <a:t>TensorFlow</a:t>
                      </a:r>
                      <a:endParaRPr lang="zh-CN" altLang="en-US" sz="1600" dirty="0"/>
                    </a:p>
                  </a:txBody>
                  <a:tcPr/>
                </a:tc>
                <a:tc>
                  <a:txBody>
                    <a:bodyPr/>
                    <a:lstStyle/>
                    <a:p>
                      <a:pPr algn="ctr"/>
                      <a:r>
                        <a:rPr lang="en-US" altLang="zh-CN" sz="1600" dirty="0"/>
                        <a:t>PyTorch</a:t>
                      </a:r>
                      <a:endParaRPr lang="zh-CN" altLang="en-US" sz="1600" dirty="0"/>
                    </a:p>
                  </a:txBody>
                  <a:tcPr/>
                </a:tc>
                <a:tc>
                  <a:txBody>
                    <a:bodyPr/>
                    <a:lstStyle/>
                    <a:p>
                      <a:pPr algn="ctr"/>
                      <a:r>
                        <a:rPr lang="en-US" altLang="zh-CN" sz="1600" dirty="0"/>
                        <a:t>Angel</a:t>
                      </a:r>
                      <a:endParaRPr lang="zh-CN" altLang="en-US" sz="1600" dirty="0"/>
                    </a:p>
                  </a:txBody>
                  <a:tcPr/>
                </a:tc>
                <a:extLst>
                  <a:ext uri="{0D108BD9-81ED-4DB2-BD59-A6C34878D82A}">
                    <a16:rowId xmlns:a16="http://schemas.microsoft.com/office/drawing/2014/main" val="3784149680"/>
                  </a:ext>
                </a:extLst>
              </a:tr>
              <a:tr h="385949">
                <a:tc>
                  <a:txBody>
                    <a:bodyPr/>
                    <a:lstStyle/>
                    <a:p>
                      <a:r>
                        <a:rPr lang="en-US" altLang="zh-CN" sz="1400" dirty="0"/>
                        <a:t>Sparse Data &amp;</a:t>
                      </a:r>
                      <a:r>
                        <a:rPr lang="en-US" altLang="zh-CN" sz="1400" baseline="0" dirty="0"/>
                        <a:t> </a:t>
                      </a:r>
                      <a:r>
                        <a:rPr lang="en-US" altLang="zh-CN" sz="1400" dirty="0"/>
                        <a:t>Huge models</a:t>
                      </a:r>
                      <a:endParaRPr lang="zh-CN" altLang="en-US" sz="1400" dirty="0"/>
                    </a:p>
                  </a:txBody>
                  <a:tcPr/>
                </a:tc>
                <a:tc>
                  <a:txBody>
                    <a:bodyPr/>
                    <a:lstStyle/>
                    <a:p>
                      <a:pPr algn="ctr"/>
                      <a:r>
                        <a:rPr lang="en-US" altLang="zh-CN" sz="2000" b="1" dirty="0">
                          <a:solidFill>
                            <a:srgbClr val="C00000"/>
                          </a:solidFill>
                        </a:rPr>
                        <a:t>x</a:t>
                      </a:r>
                      <a:endParaRPr lang="zh-CN" altLang="en-US" sz="2000" b="1" dirty="0">
                        <a:solidFill>
                          <a:srgbClr val="C00000"/>
                        </a:solidFill>
                      </a:endParaRPr>
                    </a:p>
                  </a:txBody>
                  <a:tcPr/>
                </a:tc>
                <a:tc>
                  <a:txBody>
                    <a:bodyPr/>
                    <a:lstStyle/>
                    <a:p>
                      <a:pPr marL="0" algn="ctr" defTabSz="914400" rtl="0" eaLnBrk="1" latinLnBrk="0" hangingPunct="1"/>
                      <a:r>
                        <a:rPr lang="en-US" altLang="zh-CN" sz="2000" b="1" kern="1200" dirty="0">
                          <a:solidFill>
                            <a:srgbClr val="C00000"/>
                          </a:solidFill>
                          <a:latin typeface="+mn-lt"/>
                          <a:ea typeface="+mn-ea"/>
                          <a:cs typeface="+mn-cs"/>
                        </a:rPr>
                        <a:t>x</a:t>
                      </a:r>
                      <a:endParaRPr lang="zh-CN" altLang="en-US" sz="2000" b="1" kern="1200" dirty="0">
                        <a:solidFill>
                          <a:srgbClr val="C00000"/>
                        </a:solidFill>
                        <a:latin typeface="+mn-lt"/>
                        <a:ea typeface="+mn-ea"/>
                        <a:cs typeface="+mn-cs"/>
                      </a:endParaRPr>
                    </a:p>
                  </a:txBody>
                  <a:tcPr/>
                </a:tc>
                <a:tc>
                  <a:txBody>
                    <a:bodyPr/>
                    <a:lstStyle/>
                    <a:p>
                      <a:pPr marL="0" algn="ctr" defTabSz="914400" rtl="0" eaLnBrk="1" latinLnBrk="0" hangingPunct="1"/>
                      <a:r>
                        <a:rPr lang="zh-CN" altLang="en-US" sz="2000" b="1" kern="1200" dirty="0">
                          <a:solidFill>
                            <a:srgbClr val="00B0F0"/>
                          </a:solidFill>
                          <a:latin typeface="+mn-lt"/>
                          <a:ea typeface="+mn-ea"/>
                          <a:cs typeface="+mn-cs"/>
                        </a:rPr>
                        <a:t>√</a:t>
                      </a:r>
                    </a:p>
                  </a:txBody>
                  <a:tcPr/>
                </a:tc>
                <a:extLst>
                  <a:ext uri="{0D108BD9-81ED-4DB2-BD59-A6C34878D82A}">
                    <a16:rowId xmlns:a16="http://schemas.microsoft.com/office/drawing/2014/main" val="15420872"/>
                  </a:ext>
                </a:extLst>
              </a:tr>
              <a:tr h="342538">
                <a:tc>
                  <a:txBody>
                    <a:bodyPr/>
                    <a:lstStyle/>
                    <a:p>
                      <a:r>
                        <a:rPr lang="en-US" altLang="zh-CN" sz="1400" dirty="0"/>
                        <a:t>Auto gradient</a:t>
                      </a:r>
                      <a:endParaRPr lang="zh-CN" altLang="en-US" sz="1400" dirty="0"/>
                    </a:p>
                  </a:txBody>
                  <a:tcPr/>
                </a:tc>
                <a:tc>
                  <a:txBody>
                    <a:bodyPr/>
                    <a:lstStyle/>
                    <a:p>
                      <a:pPr marL="0" algn="ctr" defTabSz="914400" rtl="0" eaLnBrk="1" latinLnBrk="0" hangingPunct="1"/>
                      <a:r>
                        <a:rPr lang="zh-CN" altLang="en-US" sz="2000" b="1" kern="1200" dirty="0">
                          <a:solidFill>
                            <a:srgbClr val="00B0F0"/>
                          </a:solidFill>
                          <a:latin typeface="+mn-lt"/>
                          <a:ea typeface="+mn-ea"/>
                          <a:cs typeface="+mn-cs"/>
                        </a:rPr>
                        <a:t>√</a:t>
                      </a:r>
                    </a:p>
                  </a:txBody>
                  <a:tcPr/>
                </a:tc>
                <a:tc>
                  <a:txBody>
                    <a:bodyPr/>
                    <a:lstStyle/>
                    <a:p>
                      <a:pPr marL="0" algn="ctr" defTabSz="914400" rtl="0" eaLnBrk="1" latinLnBrk="0" hangingPunct="1"/>
                      <a:r>
                        <a:rPr lang="zh-CN" altLang="en-US" sz="2000" b="1" kern="1200" dirty="0">
                          <a:solidFill>
                            <a:srgbClr val="00B0F0"/>
                          </a:solidFill>
                          <a:latin typeface="+mn-lt"/>
                          <a:ea typeface="+mn-ea"/>
                          <a:cs typeface="+mn-cs"/>
                        </a:rPr>
                        <a:t>√</a:t>
                      </a:r>
                    </a:p>
                  </a:txBody>
                  <a:tcPr/>
                </a:tc>
                <a:tc>
                  <a:txBody>
                    <a:bodyPr/>
                    <a:lstStyle/>
                    <a:p>
                      <a:pPr marL="0" algn="ctr" defTabSz="914400" rtl="0" eaLnBrk="1" latinLnBrk="0" hangingPunct="1"/>
                      <a:r>
                        <a:rPr lang="zh-CN" altLang="en-US" sz="2000" b="1" kern="1200" dirty="0">
                          <a:solidFill>
                            <a:schemeClr val="bg1">
                              <a:lumMod val="50000"/>
                            </a:schemeClr>
                          </a:solidFill>
                          <a:latin typeface="+mn-lt"/>
                          <a:ea typeface="+mn-ea"/>
                          <a:cs typeface="+mn-cs"/>
                        </a:rPr>
                        <a:t>√</a:t>
                      </a:r>
                    </a:p>
                  </a:txBody>
                  <a:tcPr/>
                </a:tc>
                <a:extLst>
                  <a:ext uri="{0D108BD9-81ED-4DB2-BD59-A6C34878D82A}">
                    <a16:rowId xmlns:a16="http://schemas.microsoft.com/office/drawing/2014/main" val="1150941466"/>
                  </a:ext>
                </a:extLst>
              </a:tr>
            </a:tbl>
          </a:graphicData>
        </a:graphic>
      </p:graphicFrame>
      <p:grpSp>
        <p:nvGrpSpPr>
          <p:cNvPr id="8" name="组合 7"/>
          <p:cNvGrpSpPr/>
          <p:nvPr/>
        </p:nvGrpSpPr>
        <p:grpSpPr>
          <a:xfrm>
            <a:off x="8595612" y="5013326"/>
            <a:ext cx="2502024" cy="1763525"/>
            <a:chOff x="8265412" y="5013326"/>
            <a:chExt cx="2502024" cy="1763525"/>
          </a:xfrm>
        </p:grpSpPr>
        <p:graphicFrame>
          <p:nvGraphicFramePr>
            <p:cNvPr id="6" name="对象 5"/>
            <p:cNvGraphicFramePr>
              <a:graphicFrameLocks noChangeAspect="1"/>
            </p:cNvGraphicFramePr>
            <p:nvPr>
              <p:extLst>
                <p:ext uri="{D42A27DB-BD31-4B8C-83A1-F6EECF244321}">
                  <p14:modId xmlns:p14="http://schemas.microsoft.com/office/powerpoint/2010/main" val="527319940"/>
                </p:ext>
              </p:extLst>
            </p:nvPr>
          </p:nvGraphicFramePr>
          <p:xfrm>
            <a:off x="8612877" y="5560554"/>
            <a:ext cx="1598025" cy="1216297"/>
          </p:xfrm>
          <a:graphic>
            <a:graphicData uri="http://schemas.openxmlformats.org/presentationml/2006/ole">
              <mc:AlternateContent xmlns:mc="http://schemas.openxmlformats.org/markup-compatibility/2006">
                <mc:Choice xmlns:v="urn:schemas-microsoft-com:vml" Requires="v">
                  <p:oleObj spid="_x0000_s1104" name="Image" r:id="rId4" imgW="8241120" imgH="6273000" progId="Photoshop.Image.19">
                    <p:embed/>
                  </p:oleObj>
                </mc:Choice>
                <mc:Fallback>
                  <p:oleObj name="Image" r:id="rId4" imgW="8241120" imgH="6273000" progId="Photoshop.Image.19">
                    <p:embed/>
                    <p:pic>
                      <p:nvPicPr>
                        <p:cNvPr id="0" name=""/>
                        <p:cNvPicPr/>
                        <p:nvPr/>
                      </p:nvPicPr>
                      <p:blipFill>
                        <a:blip r:embed="rId5"/>
                        <a:stretch>
                          <a:fillRect/>
                        </a:stretch>
                      </p:blipFill>
                      <p:spPr>
                        <a:xfrm>
                          <a:off x="8612877" y="5560554"/>
                          <a:ext cx="1598025" cy="1216297"/>
                        </a:xfrm>
                        <a:prstGeom prst="rect">
                          <a:avLst/>
                        </a:prstGeom>
                      </p:spPr>
                    </p:pic>
                  </p:oleObj>
                </mc:Fallback>
              </mc:AlternateContent>
            </a:graphicData>
          </a:graphic>
        </p:graphicFrame>
        <p:sp>
          <p:nvSpPr>
            <p:cNvPr id="7" name="矩形 6"/>
            <p:cNvSpPr/>
            <p:nvPr/>
          </p:nvSpPr>
          <p:spPr>
            <a:xfrm rot="2061766">
              <a:off x="9766841" y="5296339"/>
              <a:ext cx="1000595" cy="461665"/>
            </a:xfrm>
            <a:prstGeom prst="rect">
              <a:avLst/>
            </a:prstGeom>
          </p:spPr>
          <p:txBody>
            <a:bodyPr wrap="none">
              <a:spAutoFit/>
            </a:bodyPr>
            <a:lstStyle/>
            <a:p>
              <a:pPr algn="ctr"/>
              <a:r>
                <a:rPr lang="en-US" altLang="zh-CN" sz="2400" b="1" dirty="0">
                  <a:solidFill>
                    <a:schemeClr val="bg1"/>
                  </a:solidFill>
                </a:rPr>
                <a:t>Angel</a:t>
              </a:r>
              <a:endParaRPr lang="zh-CN" altLang="en-US" sz="2400" b="1" dirty="0">
                <a:solidFill>
                  <a:schemeClr val="bg1"/>
                </a:solidFill>
              </a:endParaRPr>
            </a:p>
          </p:txBody>
        </p:sp>
        <p:sp>
          <p:nvSpPr>
            <p:cNvPr id="9" name="矩形 8"/>
            <p:cNvSpPr/>
            <p:nvPr/>
          </p:nvSpPr>
          <p:spPr>
            <a:xfrm rot="18422780">
              <a:off x="7839654" y="5439084"/>
              <a:ext cx="1313181" cy="461665"/>
            </a:xfrm>
            <a:prstGeom prst="rect">
              <a:avLst/>
            </a:prstGeom>
          </p:spPr>
          <p:txBody>
            <a:bodyPr wrap="none">
              <a:spAutoFit/>
            </a:bodyPr>
            <a:lstStyle/>
            <a:p>
              <a:pPr algn="ctr"/>
              <a:r>
                <a:rPr lang="en-US" altLang="zh-CN" sz="2400" b="1" dirty="0">
                  <a:solidFill>
                    <a:schemeClr val="bg1"/>
                  </a:solidFill>
                </a:rPr>
                <a:t>PyTorch</a:t>
              </a:r>
              <a:endParaRPr lang="zh-CN" altLang="en-US" sz="2400" b="1" dirty="0">
                <a:solidFill>
                  <a:schemeClr val="bg1"/>
                </a:solidFill>
              </a:endParaRPr>
            </a:p>
          </p:txBody>
        </p:sp>
      </p:grpSp>
    </p:spTree>
    <p:extLst>
      <p:ext uri="{BB962C8B-B14F-4D97-AF65-F5344CB8AC3E}">
        <p14:creationId xmlns:p14="http://schemas.microsoft.com/office/powerpoint/2010/main" val="3595403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PyTorch On Angel (PyTONA, 2/2)</a:t>
            </a:r>
            <a:endParaRPr lang="zh-CN" altLang="en-US" dirty="0"/>
          </a:p>
        </p:txBody>
      </p:sp>
      <p:sp>
        <p:nvSpPr>
          <p:cNvPr id="3" name="内容占位符 2"/>
          <p:cNvSpPr>
            <a:spLocks noGrp="1"/>
          </p:cNvSpPr>
          <p:nvPr>
            <p:ph idx="1"/>
          </p:nvPr>
        </p:nvSpPr>
        <p:spPr/>
        <p:txBody>
          <a:bodyPr/>
          <a:lstStyle/>
          <a:p>
            <a:r>
              <a:rPr lang="en-US" altLang="zh-CN" dirty="0"/>
              <a:t>The Architecture of torch on Angel </a:t>
            </a:r>
            <a:endParaRPr lang="zh-CN" altLang="en-US" dirty="0"/>
          </a:p>
        </p:txBody>
      </p:sp>
      <p:pic>
        <p:nvPicPr>
          <p:cNvPr id="14" name="图片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940" y="2582149"/>
            <a:ext cx="6532931" cy="3485018"/>
          </a:xfrm>
          <a:prstGeom prst="rect">
            <a:avLst/>
          </a:prstGeom>
        </p:spPr>
      </p:pic>
      <p:sp>
        <p:nvSpPr>
          <p:cNvPr id="15" name="文本框 14"/>
          <p:cNvSpPr txBox="1"/>
          <p:nvPr/>
        </p:nvSpPr>
        <p:spPr>
          <a:xfrm>
            <a:off x="6969211" y="2582149"/>
            <a:ext cx="5029200" cy="3539430"/>
          </a:xfrm>
          <a:prstGeom prst="rect">
            <a:avLst/>
          </a:prstGeom>
          <a:noFill/>
        </p:spPr>
        <p:txBody>
          <a:bodyPr wrap="square" rtlCol="0">
            <a:spAutoFit/>
          </a:bodyPr>
          <a:lstStyle/>
          <a:p>
            <a:pPr marL="457200" indent="-457200">
              <a:buFont typeface="+mj-lt"/>
              <a:buAutoNum type="arabicPeriod"/>
            </a:pPr>
            <a:r>
              <a:rPr lang="en-US" altLang="zh-CN" sz="2000" dirty="0">
                <a:solidFill>
                  <a:schemeClr val="bg1"/>
                </a:solidFill>
              </a:rPr>
              <a:t>Define your model in Python (torch script) and save the model in *.pt file</a:t>
            </a:r>
          </a:p>
          <a:p>
            <a:pPr marL="457200" indent="-457200">
              <a:buFont typeface="+mj-lt"/>
              <a:buAutoNum type="arabicPeriod"/>
            </a:pPr>
            <a:endParaRPr lang="en-US" altLang="zh-CN" sz="2000" dirty="0">
              <a:solidFill>
                <a:schemeClr val="bg1"/>
              </a:solidFill>
            </a:endParaRPr>
          </a:p>
          <a:p>
            <a:pPr marL="457200" indent="-457200">
              <a:buFont typeface="+mj-lt"/>
              <a:buAutoNum type="arabicPeriod"/>
            </a:pPr>
            <a:r>
              <a:rPr lang="en-US" altLang="zh-CN" sz="2000" dirty="0">
                <a:solidFill>
                  <a:schemeClr val="bg1"/>
                </a:solidFill>
              </a:rPr>
              <a:t>Train the model in distributed system:</a:t>
            </a:r>
          </a:p>
          <a:p>
            <a:pPr marL="914400" lvl="1" indent="-457200">
              <a:buFont typeface="+mj-lt"/>
              <a:buAutoNum type="alphaLcParenR"/>
            </a:pPr>
            <a:r>
              <a:rPr lang="en-US" altLang="zh-CN" dirty="0">
                <a:solidFill>
                  <a:schemeClr val="bg1"/>
                </a:solidFill>
              </a:rPr>
              <a:t>PS: start Angel PS to store and update params </a:t>
            </a:r>
          </a:p>
          <a:p>
            <a:pPr marL="914400" lvl="1" indent="-457200">
              <a:buFont typeface="+mj-lt"/>
              <a:buAutoNum type="alphaLcParenR"/>
            </a:pPr>
            <a:r>
              <a:rPr lang="en-US" altLang="zh-CN" dirty="0">
                <a:solidFill>
                  <a:schemeClr val="bg1"/>
                </a:solidFill>
              </a:rPr>
              <a:t>Driver: create, init, update and save  the parameter</a:t>
            </a:r>
          </a:p>
          <a:p>
            <a:pPr marL="914400" lvl="1" indent="-457200">
              <a:buFont typeface="+mj-lt"/>
              <a:buAutoNum type="alphaLcParenR"/>
            </a:pPr>
            <a:r>
              <a:rPr lang="en-US" altLang="zh-CN" dirty="0">
                <a:solidFill>
                  <a:schemeClr val="bg1"/>
                </a:solidFill>
              </a:rPr>
              <a:t>Worker: pull params from PS and feed to torch through JNI, torch load the *.pt model to do the training, fetch the gradient from torch and push to PS</a:t>
            </a:r>
          </a:p>
        </p:txBody>
      </p:sp>
      <p:grpSp>
        <p:nvGrpSpPr>
          <p:cNvPr id="22" name="组合 21"/>
          <p:cNvGrpSpPr/>
          <p:nvPr/>
        </p:nvGrpSpPr>
        <p:grpSpPr>
          <a:xfrm>
            <a:off x="285940" y="5165124"/>
            <a:ext cx="2000060" cy="902043"/>
            <a:chOff x="285940" y="5165124"/>
            <a:chExt cx="2000060" cy="902043"/>
          </a:xfrm>
        </p:grpSpPr>
        <p:sp>
          <p:nvSpPr>
            <p:cNvPr id="19" name="矩形 18"/>
            <p:cNvSpPr/>
            <p:nvPr/>
          </p:nvSpPr>
          <p:spPr>
            <a:xfrm>
              <a:off x="285940" y="5165124"/>
              <a:ext cx="2000060" cy="902043"/>
            </a:xfrm>
            <a:prstGeom prst="rect">
              <a:avLst/>
            </a:prstGeom>
            <a:solidFill>
              <a:srgbClr val="00B05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518640" y="5398888"/>
              <a:ext cx="446560" cy="4465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1</a:t>
              </a:r>
              <a:endParaRPr lang="zh-CN" altLang="en-US" sz="2400" b="1" dirty="0"/>
            </a:p>
          </p:txBody>
        </p:sp>
      </p:grpSp>
      <p:grpSp>
        <p:nvGrpSpPr>
          <p:cNvPr id="23" name="组合 22"/>
          <p:cNvGrpSpPr/>
          <p:nvPr/>
        </p:nvGrpSpPr>
        <p:grpSpPr>
          <a:xfrm>
            <a:off x="285940" y="2582149"/>
            <a:ext cx="6532931" cy="3485018"/>
            <a:chOff x="285940" y="2582149"/>
            <a:chExt cx="6532931" cy="3485018"/>
          </a:xfrm>
        </p:grpSpPr>
        <p:sp>
          <p:nvSpPr>
            <p:cNvPr id="16" name="矩形 15"/>
            <p:cNvSpPr/>
            <p:nvPr/>
          </p:nvSpPr>
          <p:spPr>
            <a:xfrm>
              <a:off x="285940" y="2582149"/>
              <a:ext cx="6532931" cy="2582975"/>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286000" y="5165124"/>
              <a:ext cx="4532871" cy="902043"/>
            </a:xfrm>
            <a:prstGeom prst="rect">
              <a:avLst/>
            </a:prstGeom>
            <a:solidFill>
              <a:srgbClr val="C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286000" y="3905304"/>
              <a:ext cx="446560" cy="446560"/>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t>2</a:t>
              </a:r>
              <a:endParaRPr lang="zh-CN" altLang="en-US" sz="2400" b="1" dirty="0"/>
            </a:p>
          </p:txBody>
        </p:sp>
      </p:grpSp>
    </p:spTree>
    <p:extLst>
      <p:ext uri="{BB962C8B-B14F-4D97-AF65-F5344CB8AC3E}">
        <p14:creationId xmlns:p14="http://schemas.microsoft.com/office/powerpoint/2010/main" val="1095328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42825" y="0"/>
            <a:ext cx="8749175" cy="6858000"/>
          </a:xfrm>
        </p:spPr>
      </p:pic>
      <p:sp>
        <p:nvSpPr>
          <p:cNvPr id="7" name="文本框 6"/>
          <p:cNvSpPr txBox="1"/>
          <p:nvPr/>
        </p:nvSpPr>
        <p:spPr>
          <a:xfrm>
            <a:off x="355600" y="330200"/>
            <a:ext cx="2683748" cy="3693319"/>
          </a:xfrm>
          <a:prstGeom prst="rect">
            <a:avLst/>
          </a:prstGeom>
          <a:noFill/>
        </p:spPr>
        <p:txBody>
          <a:bodyPr wrap="none" rtlCol="0">
            <a:spAutoFit/>
          </a:bodyPr>
          <a:lstStyle/>
          <a:p>
            <a:r>
              <a:rPr lang="en-US" altLang="zh-CN" dirty="0">
                <a:solidFill>
                  <a:schemeClr val="bg1"/>
                </a:solidFill>
              </a:rPr>
              <a:t>Algorithms on torch</a:t>
            </a:r>
          </a:p>
          <a:p>
            <a:endParaRPr lang="en-US" altLang="zh-CN" dirty="0">
              <a:solidFill>
                <a:schemeClr val="bg1"/>
              </a:solidFill>
            </a:endParaRPr>
          </a:p>
          <a:p>
            <a:pPr marL="342900" indent="-342900">
              <a:buAutoNum type="alphaLcParenR"/>
            </a:pPr>
            <a:r>
              <a:rPr lang="en-US" altLang="zh-CN" dirty="0">
                <a:solidFill>
                  <a:schemeClr val="bg1"/>
                </a:solidFill>
              </a:rPr>
              <a:t>Graph neural network</a:t>
            </a:r>
          </a:p>
          <a:p>
            <a:pPr marL="800100" lvl="1" indent="-342900">
              <a:buAutoNum type="alphaLcParenR"/>
            </a:pPr>
            <a:r>
              <a:rPr lang="en-US" altLang="zh-CN" dirty="0">
                <a:solidFill>
                  <a:schemeClr val="bg1"/>
                </a:solidFill>
              </a:rPr>
              <a:t>GCN</a:t>
            </a:r>
          </a:p>
          <a:p>
            <a:pPr marL="800100" lvl="1" indent="-342900">
              <a:buAutoNum type="alphaLcParenR"/>
            </a:pPr>
            <a:r>
              <a:rPr lang="en-US" altLang="zh-CN" dirty="0">
                <a:solidFill>
                  <a:schemeClr val="bg1"/>
                </a:solidFill>
              </a:rPr>
              <a:t>GraphSAGE</a:t>
            </a:r>
          </a:p>
          <a:p>
            <a:pPr marL="800100" lvl="1" indent="-342900">
              <a:buAutoNum type="alphaLcParenR"/>
            </a:pPr>
            <a:endParaRPr lang="en-US" altLang="zh-CN" dirty="0">
              <a:solidFill>
                <a:schemeClr val="bg1"/>
              </a:solidFill>
            </a:endParaRPr>
          </a:p>
          <a:p>
            <a:pPr marL="342900" indent="-342900">
              <a:buAutoNum type="alphaLcParenR"/>
            </a:pPr>
            <a:r>
              <a:rPr lang="en-US" altLang="zh-CN" dirty="0">
                <a:solidFill>
                  <a:schemeClr val="bg1"/>
                </a:solidFill>
              </a:rPr>
              <a:t>Recommendation</a:t>
            </a:r>
          </a:p>
          <a:p>
            <a:pPr marL="800100" lvl="1" indent="-342900">
              <a:buAutoNum type="alphaLcParenR"/>
            </a:pPr>
            <a:r>
              <a:rPr lang="en-US" altLang="zh-CN" dirty="0">
                <a:solidFill>
                  <a:schemeClr val="bg1"/>
                </a:solidFill>
              </a:rPr>
              <a:t>FM</a:t>
            </a:r>
          </a:p>
          <a:p>
            <a:pPr marL="800100" lvl="1" indent="-342900">
              <a:buAutoNum type="alphaLcParenR"/>
            </a:pPr>
            <a:r>
              <a:rPr lang="en-US" altLang="zh-CN" dirty="0">
                <a:solidFill>
                  <a:schemeClr val="bg1"/>
                </a:solidFill>
              </a:rPr>
              <a:t>DeepFM</a:t>
            </a:r>
          </a:p>
          <a:p>
            <a:pPr marL="800100" lvl="1" indent="-342900">
              <a:buAutoNum type="alphaLcParenR"/>
            </a:pPr>
            <a:r>
              <a:rPr lang="en-US" altLang="zh-CN" dirty="0">
                <a:solidFill>
                  <a:schemeClr val="bg1"/>
                </a:solidFill>
              </a:rPr>
              <a:t>xDeepFM</a:t>
            </a:r>
          </a:p>
          <a:p>
            <a:pPr marL="800100" lvl="1" indent="-342900">
              <a:buAutoNum type="alphaLcParenR"/>
            </a:pPr>
            <a:r>
              <a:rPr lang="en-US" altLang="zh-CN" dirty="0">
                <a:solidFill>
                  <a:schemeClr val="bg1"/>
                </a:solidFill>
              </a:rPr>
              <a:t>DCN</a:t>
            </a:r>
          </a:p>
          <a:p>
            <a:pPr marL="800100" lvl="1" indent="-342900">
              <a:buAutoNum type="alphaLcParenR"/>
            </a:pPr>
            <a:r>
              <a:rPr lang="en-US" altLang="zh-CN" dirty="0">
                <a:solidFill>
                  <a:schemeClr val="bg1"/>
                </a:solidFill>
              </a:rPr>
              <a:t>Deep &amp; Wide</a:t>
            </a:r>
          </a:p>
          <a:p>
            <a:pPr marL="800100" lvl="1" indent="-342900">
              <a:buAutoNum type="alphaLcParenR"/>
            </a:pPr>
            <a:r>
              <a:rPr lang="en-US" altLang="zh-CN" dirty="0">
                <a:solidFill>
                  <a:schemeClr val="bg1"/>
                </a:solidFill>
              </a:rPr>
              <a:t>PNN</a:t>
            </a:r>
            <a:endParaRPr lang="zh-CN" altLang="en-US" dirty="0">
              <a:solidFill>
                <a:schemeClr val="bg1"/>
              </a:solidFill>
            </a:endParaRPr>
          </a:p>
        </p:txBody>
      </p:sp>
    </p:spTree>
    <p:extLst>
      <p:ext uri="{BB962C8B-B14F-4D97-AF65-F5344CB8AC3E}">
        <p14:creationId xmlns:p14="http://schemas.microsoft.com/office/powerpoint/2010/main" val="4002493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Hyper Parameter</a:t>
            </a:r>
            <a:r>
              <a:rPr lang="zh-CN" altLang="en-US" dirty="0"/>
              <a:t> </a:t>
            </a:r>
            <a:r>
              <a:rPr lang="en-US" altLang="zh-CN" dirty="0"/>
              <a:t>Tuning(1/2)</a:t>
            </a:r>
            <a:endParaRPr lang="zh-CN" altLang="en-US" dirty="0"/>
          </a:p>
        </p:txBody>
      </p:sp>
      <p:sp>
        <p:nvSpPr>
          <p:cNvPr id="51" name="内容占位符 2">
            <a:extLst>
              <a:ext uri="{FF2B5EF4-FFF2-40B4-BE49-F238E27FC236}">
                <a16:creationId xmlns:a16="http://schemas.microsoft.com/office/drawing/2014/main" id="{852A31BC-50D0-48F3-9B0B-01BFCD7E2DE4}"/>
              </a:ext>
            </a:extLst>
          </p:cNvPr>
          <p:cNvSpPr>
            <a:spLocks noGrp="1"/>
          </p:cNvSpPr>
          <p:nvPr>
            <p:ph idx="1"/>
          </p:nvPr>
        </p:nvSpPr>
        <p:spPr>
          <a:xfrm>
            <a:off x="838199" y="1590885"/>
            <a:ext cx="6634075" cy="4759581"/>
          </a:xfrm>
        </p:spPr>
        <p:txBody>
          <a:bodyPr>
            <a:normAutofit fontScale="77500" lnSpcReduction="20000"/>
          </a:bodyPr>
          <a:lstStyle/>
          <a:p>
            <a:r>
              <a:rPr lang="en-US" altLang="zh-CN" dirty="0"/>
              <a:t>Manual</a:t>
            </a:r>
            <a:r>
              <a:rPr lang="zh-CN" altLang="en-US" dirty="0"/>
              <a:t> </a:t>
            </a:r>
            <a:r>
              <a:rPr lang="en-US" altLang="zh-CN" dirty="0"/>
              <a:t>hyperparameter</a:t>
            </a:r>
            <a:r>
              <a:rPr lang="zh-CN" altLang="en-US" dirty="0"/>
              <a:t> </a:t>
            </a:r>
            <a:r>
              <a:rPr lang="en-US" altLang="zh-CN" dirty="0"/>
              <a:t>tuning</a:t>
            </a:r>
            <a:r>
              <a:rPr lang="zh-CN" altLang="en-US" dirty="0"/>
              <a:t> </a:t>
            </a:r>
            <a:r>
              <a:rPr lang="en-US" altLang="zh-CN" dirty="0"/>
              <a:t>in</a:t>
            </a:r>
            <a:r>
              <a:rPr lang="zh-CN" altLang="en-US" dirty="0"/>
              <a:t> </a:t>
            </a:r>
            <a:r>
              <a:rPr lang="en-US" altLang="zh-CN" dirty="0"/>
              <a:t>ML</a:t>
            </a:r>
            <a:r>
              <a:rPr lang="zh-CN" altLang="en-US" dirty="0"/>
              <a:t> </a:t>
            </a:r>
            <a:r>
              <a:rPr lang="en-US" altLang="zh-CN" dirty="0"/>
              <a:t>is</a:t>
            </a:r>
            <a:r>
              <a:rPr lang="zh-CN" altLang="en-US" dirty="0"/>
              <a:t> </a:t>
            </a:r>
            <a:r>
              <a:rPr lang="en-US" altLang="zh-CN" dirty="0"/>
              <a:t>exhausted.</a:t>
            </a:r>
          </a:p>
          <a:p>
            <a:r>
              <a:rPr lang="en-US" altLang="zh-CN" dirty="0"/>
              <a:t>Modeless</a:t>
            </a:r>
            <a:r>
              <a:rPr lang="zh-CN" altLang="en-US" dirty="0"/>
              <a:t> </a:t>
            </a:r>
            <a:r>
              <a:rPr lang="en-US" altLang="zh-CN" dirty="0"/>
              <a:t>approaches</a:t>
            </a:r>
          </a:p>
          <a:p>
            <a:pPr lvl="1"/>
            <a:r>
              <a:rPr lang="en-US" altLang="zh-CN" dirty="0"/>
              <a:t>Grid</a:t>
            </a:r>
            <a:r>
              <a:rPr lang="zh-CN" altLang="en-US" dirty="0"/>
              <a:t> </a:t>
            </a:r>
            <a:r>
              <a:rPr lang="en-US" altLang="zh-CN" dirty="0"/>
              <a:t>search</a:t>
            </a:r>
          </a:p>
          <a:p>
            <a:pPr lvl="2"/>
            <a:r>
              <a:rPr lang="en-US" altLang="zh-CN" dirty="0"/>
              <a:t>Divide</a:t>
            </a:r>
            <a:r>
              <a:rPr lang="zh-CN" altLang="en-US" dirty="0"/>
              <a:t> </a:t>
            </a:r>
            <a:r>
              <a:rPr lang="en-US" altLang="zh-CN" dirty="0"/>
              <a:t>the</a:t>
            </a:r>
            <a:r>
              <a:rPr lang="zh-CN" altLang="en-US" dirty="0"/>
              <a:t> </a:t>
            </a:r>
            <a:r>
              <a:rPr lang="en-US" altLang="zh-CN" dirty="0"/>
              <a:t>search</a:t>
            </a:r>
            <a:r>
              <a:rPr lang="zh-CN" altLang="en-US" dirty="0"/>
              <a:t> </a:t>
            </a:r>
            <a:r>
              <a:rPr lang="en-US" altLang="zh-CN" dirty="0"/>
              <a:t>space</a:t>
            </a:r>
            <a:r>
              <a:rPr lang="zh-CN" altLang="en-US" dirty="0"/>
              <a:t> </a:t>
            </a:r>
            <a:r>
              <a:rPr lang="en-US" altLang="zh-CN" dirty="0"/>
              <a:t>by</a:t>
            </a:r>
            <a:r>
              <a:rPr lang="zh-CN" altLang="en-US" dirty="0"/>
              <a:t> </a:t>
            </a:r>
            <a:r>
              <a:rPr lang="en-US" altLang="zh-CN" dirty="0"/>
              <a:t>grids</a:t>
            </a:r>
          </a:p>
          <a:p>
            <a:pPr lvl="2"/>
            <a:r>
              <a:rPr lang="en-US" altLang="zh-CN" dirty="0"/>
              <a:t>Assume</a:t>
            </a:r>
            <a:r>
              <a:rPr lang="zh-CN" altLang="en-US" dirty="0"/>
              <a:t> </a:t>
            </a:r>
            <a:r>
              <a:rPr lang="en-US" altLang="zh-CN" dirty="0"/>
              <a:t>hyperparameters</a:t>
            </a:r>
            <a:r>
              <a:rPr lang="zh-CN" altLang="en-US" dirty="0"/>
              <a:t> </a:t>
            </a:r>
            <a:r>
              <a:rPr lang="en-US" altLang="zh-CN" dirty="0"/>
              <a:t>are</a:t>
            </a:r>
            <a:r>
              <a:rPr lang="zh-CN" altLang="en-US" dirty="0"/>
              <a:t> </a:t>
            </a:r>
            <a:r>
              <a:rPr lang="en-US" altLang="zh-CN" dirty="0"/>
              <a:t>equally</a:t>
            </a:r>
            <a:r>
              <a:rPr lang="zh-CN" altLang="en-US" dirty="0"/>
              <a:t> </a:t>
            </a:r>
            <a:r>
              <a:rPr lang="en-US" altLang="zh-CN" dirty="0"/>
              <a:t>important</a:t>
            </a:r>
          </a:p>
          <a:p>
            <a:pPr lvl="1"/>
            <a:r>
              <a:rPr lang="en-US" altLang="zh-CN" dirty="0"/>
              <a:t>Random</a:t>
            </a:r>
            <a:r>
              <a:rPr lang="zh-CN" altLang="en-US" dirty="0"/>
              <a:t> </a:t>
            </a:r>
            <a:r>
              <a:rPr lang="en-US" altLang="zh-CN" dirty="0"/>
              <a:t>Search</a:t>
            </a:r>
          </a:p>
          <a:p>
            <a:pPr lvl="2"/>
            <a:r>
              <a:rPr lang="en-US" altLang="zh-CN" dirty="0"/>
              <a:t>Only</a:t>
            </a:r>
            <a:r>
              <a:rPr lang="zh-CN" altLang="en-US" dirty="0"/>
              <a:t> </a:t>
            </a:r>
            <a:r>
              <a:rPr lang="en-US" altLang="zh-CN" dirty="0"/>
              <a:t>a</a:t>
            </a:r>
            <a:r>
              <a:rPr lang="zh-CN" altLang="en-US" dirty="0"/>
              <a:t> </a:t>
            </a:r>
            <a:r>
              <a:rPr lang="en-US" altLang="zh-CN" dirty="0"/>
              <a:t>few</a:t>
            </a:r>
            <a:r>
              <a:rPr lang="zh-CN" altLang="en-US" dirty="0"/>
              <a:t> </a:t>
            </a:r>
            <a:r>
              <a:rPr lang="en-US" altLang="zh-CN" dirty="0"/>
              <a:t>hyperparameters</a:t>
            </a:r>
            <a:r>
              <a:rPr lang="zh-CN" altLang="en-US" dirty="0"/>
              <a:t> </a:t>
            </a:r>
            <a:r>
              <a:rPr lang="en-US" altLang="zh-CN" dirty="0"/>
              <a:t>matter</a:t>
            </a:r>
          </a:p>
          <a:p>
            <a:pPr lvl="1"/>
            <a:r>
              <a:rPr lang="en-US" altLang="zh-CN" dirty="0"/>
              <a:t>Require</a:t>
            </a:r>
            <a:r>
              <a:rPr lang="zh-CN" altLang="en-US" dirty="0"/>
              <a:t> </a:t>
            </a:r>
            <a:r>
              <a:rPr lang="en-US" altLang="zh-CN" dirty="0"/>
              <a:t>many</a:t>
            </a:r>
            <a:r>
              <a:rPr lang="zh-CN" altLang="en-US" dirty="0"/>
              <a:t> </a:t>
            </a:r>
            <a:r>
              <a:rPr lang="en-US" altLang="zh-CN" dirty="0"/>
              <a:t>expensive</a:t>
            </a:r>
            <a:r>
              <a:rPr lang="zh-CN" altLang="en-US" dirty="0"/>
              <a:t> </a:t>
            </a:r>
            <a:r>
              <a:rPr lang="en-US" altLang="zh-CN" dirty="0"/>
              <a:t>evaluations</a:t>
            </a:r>
          </a:p>
          <a:p>
            <a:pPr lvl="1"/>
            <a:r>
              <a:rPr lang="en-US" altLang="zh-CN" dirty="0"/>
              <a:t>Probably</a:t>
            </a:r>
            <a:r>
              <a:rPr lang="zh-CN" altLang="en-US" dirty="0"/>
              <a:t> </a:t>
            </a:r>
            <a:r>
              <a:rPr lang="en-US" altLang="zh-CN" dirty="0"/>
              <a:t>cannot</a:t>
            </a:r>
            <a:r>
              <a:rPr lang="zh-CN" altLang="en-US" dirty="0"/>
              <a:t> </a:t>
            </a:r>
            <a:r>
              <a:rPr lang="en-US" altLang="zh-CN" dirty="0"/>
              <a:t>find</a:t>
            </a:r>
            <a:r>
              <a:rPr lang="zh-CN" altLang="en-US" dirty="0"/>
              <a:t> </a:t>
            </a:r>
            <a:r>
              <a:rPr lang="en-US" altLang="zh-CN" dirty="0"/>
              <a:t>the</a:t>
            </a:r>
            <a:r>
              <a:rPr lang="zh-CN" altLang="en-US" dirty="0"/>
              <a:t> </a:t>
            </a:r>
            <a:r>
              <a:rPr lang="en-US" altLang="zh-CN" dirty="0"/>
              <a:t>optimality</a:t>
            </a:r>
          </a:p>
          <a:p>
            <a:r>
              <a:rPr lang="en-US" altLang="zh-CN" dirty="0"/>
              <a:t>Bayesian</a:t>
            </a:r>
            <a:r>
              <a:rPr lang="zh-CN" altLang="en-US" dirty="0"/>
              <a:t> </a:t>
            </a:r>
            <a:r>
              <a:rPr lang="en-US" altLang="zh-CN" dirty="0"/>
              <a:t>optimization</a:t>
            </a:r>
          </a:p>
          <a:p>
            <a:pPr lvl="1"/>
            <a:r>
              <a:rPr lang="en-US" altLang="zh-CN" dirty="0"/>
              <a:t>Black-box</a:t>
            </a:r>
            <a:r>
              <a:rPr lang="zh-CN" altLang="en-US" dirty="0"/>
              <a:t> </a:t>
            </a:r>
            <a:r>
              <a:rPr lang="en-US" altLang="zh-CN" dirty="0"/>
              <a:t>problem</a:t>
            </a:r>
          </a:p>
          <a:p>
            <a:pPr lvl="2"/>
            <a:r>
              <a:rPr lang="en-US" altLang="zh-CN" dirty="0"/>
              <a:t>Input:</a:t>
            </a:r>
            <a:r>
              <a:rPr lang="zh-CN" altLang="en-US" dirty="0"/>
              <a:t> </a:t>
            </a:r>
            <a:r>
              <a:rPr lang="en-US" altLang="zh-CN" dirty="0"/>
              <a:t>hyperparameter</a:t>
            </a:r>
          </a:p>
          <a:p>
            <a:pPr lvl="2"/>
            <a:r>
              <a:rPr lang="en-US" altLang="zh-CN" dirty="0"/>
              <a:t>Output:</a:t>
            </a:r>
            <a:r>
              <a:rPr lang="zh-CN" altLang="en-US" dirty="0"/>
              <a:t> </a:t>
            </a:r>
            <a:r>
              <a:rPr lang="en-US" altLang="zh-CN" dirty="0"/>
              <a:t>metrics</a:t>
            </a:r>
            <a:r>
              <a:rPr lang="zh-CN" altLang="en-US" dirty="0"/>
              <a:t> </a:t>
            </a:r>
            <a:r>
              <a:rPr lang="en-US" altLang="zh-CN" dirty="0"/>
              <a:t>of</a:t>
            </a:r>
            <a:r>
              <a:rPr lang="zh-CN" altLang="en-US" dirty="0"/>
              <a:t> </a:t>
            </a:r>
            <a:r>
              <a:rPr lang="en-US" altLang="zh-CN" dirty="0"/>
              <a:t>model</a:t>
            </a:r>
            <a:r>
              <a:rPr lang="zh-CN" altLang="en-US" dirty="0"/>
              <a:t> </a:t>
            </a:r>
            <a:r>
              <a:rPr lang="en-US" altLang="zh-CN" dirty="0"/>
              <a:t>quality</a:t>
            </a:r>
            <a:r>
              <a:rPr lang="zh-CN" altLang="en-US" dirty="0"/>
              <a:t> </a:t>
            </a:r>
            <a:endParaRPr lang="en-US" altLang="zh-CN" dirty="0"/>
          </a:p>
          <a:p>
            <a:pPr lvl="1"/>
            <a:r>
              <a:rPr lang="en-US" altLang="zh-CN" dirty="0"/>
              <a:t>Use</a:t>
            </a:r>
            <a:r>
              <a:rPr lang="zh-CN" altLang="en-US" dirty="0"/>
              <a:t> </a:t>
            </a:r>
            <a:r>
              <a:rPr lang="en-US" altLang="zh-CN" dirty="0"/>
              <a:t>model</a:t>
            </a:r>
            <a:r>
              <a:rPr lang="zh-CN" altLang="en-US" dirty="0"/>
              <a:t> </a:t>
            </a:r>
            <a:r>
              <a:rPr lang="en-US" altLang="zh-CN" dirty="0"/>
              <a:t>to</a:t>
            </a:r>
            <a:r>
              <a:rPr lang="zh-CN" altLang="en-US" dirty="0"/>
              <a:t> </a:t>
            </a:r>
            <a:r>
              <a:rPr lang="en-US" altLang="zh-CN" dirty="0"/>
              <a:t>approximate</a:t>
            </a:r>
            <a:r>
              <a:rPr lang="zh-CN" altLang="en-US" dirty="0"/>
              <a:t> </a:t>
            </a:r>
            <a:r>
              <a:rPr lang="en-US" altLang="zh-CN" dirty="0"/>
              <a:t>this</a:t>
            </a:r>
            <a:r>
              <a:rPr lang="zh-CN" altLang="en-US" dirty="0"/>
              <a:t> </a:t>
            </a:r>
            <a:r>
              <a:rPr lang="en-US" altLang="zh-CN" dirty="0"/>
              <a:t>black-box</a:t>
            </a:r>
            <a:r>
              <a:rPr lang="zh-CN" altLang="en-US" dirty="0"/>
              <a:t> </a:t>
            </a:r>
            <a:r>
              <a:rPr lang="en-US" altLang="zh-CN" dirty="0"/>
              <a:t>problem</a:t>
            </a:r>
          </a:p>
          <a:p>
            <a:pPr lvl="1"/>
            <a:r>
              <a:rPr lang="en-US" altLang="zh-CN" dirty="0"/>
              <a:t>Suggest-evaluate-feedback</a:t>
            </a:r>
            <a:r>
              <a:rPr lang="zh-CN" altLang="en-US" dirty="0"/>
              <a:t> </a:t>
            </a:r>
            <a:r>
              <a:rPr lang="en-US" altLang="zh-CN" dirty="0"/>
              <a:t>loop</a:t>
            </a:r>
          </a:p>
          <a:p>
            <a:pPr lvl="1"/>
            <a:r>
              <a:rPr lang="en-US" altLang="zh-CN" dirty="0"/>
              <a:t>Can</a:t>
            </a:r>
            <a:r>
              <a:rPr lang="zh-CN" altLang="en-US" dirty="0"/>
              <a:t> </a:t>
            </a:r>
            <a:r>
              <a:rPr lang="en-US" altLang="zh-CN" dirty="0"/>
              <a:t>find</a:t>
            </a:r>
            <a:r>
              <a:rPr lang="zh-CN" altLang="en-US" dirty="0"/>
              <a:t> </a:t>
            </a:r>
            <a:r>
              <a:rPr lang="en-US" altLang="zh-CN" dirty="0"/>
              <a:t>better</a:t>
            </a:r>
            <a:r>
              <a:rPr lang="zh-CN" altLang="en-US" dirty="0"/>
              <a:t> </a:t>
            </a:r>
            <a:r>
              <a:rPr lang="en-US" altLang="zh-CN" dirty="0"/>
              <a:t>result</a:t>
            </a:r>
          </a:p>
          <a:p>
            <a:pPr lvl="1"/>
            <a:endParaRPr lang="en-US" altLang="zh-CN" dirty="0"/>
          </a:p>
        </p:txBody>
      </p:sp>
      <p:pic>
        <p:nvPicPr>
          <p:cNvPr id="25" name="Picture 24">
            <a:extLst>
              <a:ext uri="{FF2B5EF4-FFF2-40B4-BE49-F238E27FC236}">
                <a16:creationId xmlns:a16="http://schemas.microsoft.com/office/drawing/2014/main" id="{6CC7EECA-E376-514C-A1E2-DC29C1A550DD}"/>
              </a:ext>
            </a:extLst>
          </p:cNvPr>
          <p:cNvPicPr>
            <a:picLocks noChangeAspect="1"/>
          </p:cNvPicPr>
          <p:nvPr/>
        </p:nvPicPr>
        <p:blipFill>
          <a:blip r:embed="rId3"/>
          <a:stretch>
            <a:fillRect/>
          </a:stretch>
        </p:blipFill>
        <p:spPr>
          <a:xfrm>
            <a:off x="7695906" y="1334793"/>
            <a:ext cx="3657894" cy="1733432"/>
          </a:xfrm>
          <a:prstGeom prst="rect">
            <a:avLst/>
          </a:prstGeom>
        </p:spPr>
      </p:pic>
      <p:pic>
        <p:nvPicPr>
          <p:cNvPr id="3" name="Picture 2">
            <a:extLst>
              <a:ext uri="{FF2B5EF4-FFF2-40B4-BE49-F238E27FC236}">
                <a16:creationId xmlns:a16="http://schemas.microsoft.com/office/drawing/2014/main" id="{6BCB7DC1-C6CF-224A-B3C5-40823490193A}"/>
              </a:ext>
            </a:extLst>
          </p:cNvPr>
          <p:cNvPicPr>
            <a:picLocks noChangeAspect="1"/>
          </p:cNvPicPr>
          <p:nvPr/>
        </p:nvPicPr>
        <p:blipFill>
          <a:blip r:embed="rId4"/>
          <a:stretch>
            <a:fillRect/>
          </a:stretch>
        </p:blipFill>
        <p:spPr>
          <a:xfrm>
            <a:off x="8355539" y="3237781"/>
            <a:ext cx="2338427" cy="910227"/>
          </a:xfrm>
          <a:prstGeom prst="rect">
            <a:avLst/>
          </a:prstGeom>
        </p:spPr>
      </p:pic>
      <p:sp>
        <p:nvSpPr>
          <p:cNvPr id="28" name="Rectangle 27">
            <a:extLst>
              <a:ext uri="{FF2B5EF4-FFF2-40B4-BE49-F238E27FC236}">
                <a16:creationId xmlns:a16="http://schemas.microsoft.com/office/drawing/2014/main" id="{09AB1AAA-26B6-234B-BDBC-638B18C16DE4}"/>
              </a:ext>
            </a:extLst>
          </p:cNvPr>
          <p:cNvSpPr/>
          <p:nvPr/>
        </p:nvSpPr>
        <p:spPr>
          <a:xfrm>
            <a:off x="8920234" y="4382368"/>
            <a:ext cx="1527859" cy="983848"/>
          </a:xfrm>
          <a:prstGeom prst="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dirty="0">
                <a:solidFill>
                  <a:schemeClr val="tx1"/>
                </a:solidFill>
              </a:rPr>
              <a:t>?</a:t>
            </a:r>
            <a:endParaRPr lang="en-US" sz="2800" dirty="0">
              <a:solidFill>
                <a:schemeClr val="tx1"/>
              </a:solidFill>
            </a:endParaRPr>
          </a:p>
        </p:txBody>
      </p: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64EAEFF2-4DAB-F34B-8814-75F16CE64AB2}"/>
                  </a:ext>
                </a:extLst>
              </p:cNvPr>
              <p:cNvSpPr txBox="1"/>
              <p:nvPr/>
            </p:nvSpPr>
            <p:spPr>
              <a:xfrm>
                <a:off x="7780208" y="4689626"/>
                <a:ext cx="497713"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𝑥</m:t>
                      </m:r>
                    </m:oMath>
                  </m:oMathPara>
                </a14:m>
                <a:endParaRPr lang="en-US" dirty="0">
                  <a:solidFill>
                    <a:schemeClr val="bg1"/>
                  </a:solidFill>
                </a:endParaRPr>
              </a:p>
            </p:txBody>
          </p:sp>
        </mc:Choice>
        <mc:Fallback xmlns="">
          <p:sp>
            <p:nvSpPr>
              <p:cNvPr id="34" name="TextBox 33">
                <a:extLst>
                  <a:ext uri="{FF2B5EF4-FFF2-40B4-BE49-F238E27FC236}">
                    <a16:creationId xmlns:a16="http://schemas.microsoft.com/office/drawing/2014/main" id="{64EAEFF2-4DAB-F34B-8814-75F16CE64AB2}"/>
                  </a:ext>
                </a:extLst>
              </p:cNvPr>
              <p:cNvSpPr txBox="1">
                <a:spLocks noRot="1" noChangeAspect="1" noMove="1" noResize="1" noEditPoints="1" noAdjustHandles="1" noChangeArrowheads="1" noChangeShapeType="1" noTextEdit="1"/>
              </p:cNvSpPr>
              <p:nvPr/>
            </p:nvSpPr>
            <p:spPr>
              <a:xfrm>
                <a:off x="7780208" y="4689626"/>
                <a:ext cx="497713" cy="369332"/>
              </a:xfrm>
              <a:prstGeom prst="rect">
                <a:avLst/>
              </a:prstGeom>
              <a:blipFill>
                <a:blip r:embed="rId5"/>
                <a:stretch>
                  <a:fillRect/>
                </a:stretch>
              </a:blipFill>
            </p:spPr>
            <p:txBody>
              <a:bodyPr/>
              <a:lstStyle/>
              <a:p>
                <a:r>
                  <a:rPr lang="en-US">
                    <a:noFill/>
                  </a:rPr>
                  <a:t> </a:t>
                </a:r>
              </a:p>
            </p:txBody>
          </p:sp>
        </mc:Fallback>
      </mc:AlternateContent>
      <p:sp>
        <p:nvSpPr>
          <p:cNvPr id="36" name="Down Arrow 35">
            <a:extLst>
              <a:ext uri="{FF2B5EF4-FFF2-40B4-BE49-F238E27FC236}">
                <a16:creationId xmlns:a16="http://schemas.microsoft.com/office/drawing/2014/main" id="{CC9244F9-0AF9-7D44-8074-4EC7D82E99C9}"/>
              </a:ext>
            </a:extLst>
          </p:cNvPr>
          <p:cNvSpPr/>
          <p:nvPr/>
        </p:nvSpPr>
        <p:spPr>
          <a:xfrm rot="16200000">
            <a:off x="8359611" y="4632677"/>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Down Arrow 37">
            <a:extLst>
              <a:ext uri="{FF2B5EF4-FFF2-40B4-BE49-F238E27FC236}">
                <a16:creationId xmlns:a16="http://schemas.microsoft.com/office/drawing/2014/main" id="{05CAB380-0F8B-F64D-A347-AECBD7FD6F02}"/>
              </a:ext>
            </a:extLst>
          </p:cNvPr>
          <p:cNvSpPr/>
          <p:nvPr/>
        </p:nvSpPr>
        <p:spPr>
          <a:xfrm rot="16200000">
            <a:off x="10680377" y="4632677"/>
            <a:ext cx="354850" cy="497711"/>
          </a:xfrm>
          <a:prstGeom prst="downArrow">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0EC6DE46-60EB-A64D-8241-1656B3117D90}"/>
                  </a:ext>
                </a:extLst>
              </p:cNvPr>
              <p:cNvSpPr txBox="1"/>
              <p:nvPr/>
            </p:nvSpPr>
            <p:spPr>
              <a:xfrm>
                <a:off x="11106657" y="4689626"/>
                <a:ext cx="1033586"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bg1"/>
                          </a:solidFill>
                          <a:latin typeface="Cambria Math" panose="02040503050406030204" pitchFamily="18" charset="0"/>
                        </a:rPr>
                        <m:t>𝑓</m:t>
                      </m:r>
                      <m:d>
                        <m:dPr>
                          <m:ctrlPr>
                            <a:rPr lang="en-US" altLang="zh-CN" b="0" i="1" smtClean="0">
                              <a:solidFill>
                                <a:schemeClr val="bg1"/>
                              </a:solidFill>
                              <a:latin typeface="Cambria Math" panose="02040503050406030204" pitchFamily="18" charset="0"/>
                            </a:rPr>
                          </m:ctrlPr>
                        </m:dPr>
                        <m:e>
                          <m:r>
                            <a:rPr lang="en-US" altLang="zh-CN" b="0" i="1" smtClean="0">
                              <a:solidFill>
                                <a:schemeClr val="bg1"/>
                              </a:solidFill>
                              <a:latin typeface="Cambria Math" panose="02040503050406030204" pitchFamily="18" charset="0"/>
                            </a:rPr>
                            <m:t>𝑥</m:t>
                          </m:r>
                        </m:e>
                      </m:d>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ea typeface="Cambria Math" panose="02040503050406030204" pitchFamily="18" charset="0"/>
                        </a:rPr>
                        <m:t>∈</m:t>
                      </m:r>
                    </m:oMath>
                  </m:oMathPara>
                </a14:m>
                <a:endParaRPr lang="en-US" dirty="0">
                  <a:solidFill>
                    <a:schemeClr val="bg1"/>
                  </a:solidFill>
                </a:endParaRPr>
              </a:p>
            </p:txBody>
          </p:sp>
        </mc:Choice>
        <mc:Fallback xmlns="">
          <p:sp>
            <p:nvSpPr>
              <p:cNvPr id="40" name="TextBox 39">
                <a:extLst>
                  <a:ext uri="{FF2B5EF4-FFF2-40B4-BE49-F238E27FC236}">
                    <a16:creationId xmlns:a16="http://schemas.microsoft.com/office/drawing/2014/main" id="{0EC6DE46-60EB-A64D-8241-1656B3117D90}"/>
                  </a:ext>
                </a:extLst>
              </p:cNvPr>
              <p:cNvSpPr txBox="1">
                <a:spLocks noRot="1" noChangeAspect="1" noMove="1" noResize="1" noEditPoints="1" noAdjustHandles="1" noChangeArrowheads="1" noChangeShapeType="1" noTextEdit="1"/>
              </p:cNvSpPr>
              <p:nvPr/>
            </p:nvSpPr>
            <p:spPr>
              <a:xfrm>
                <a:off x="11106657" y="4689626"/>
                <a:ext cx="1033586" cy="369332"/>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F7C3C6C9-55F4-9A4D-8BEC-A532AF064544}"/>
                  </a:ext>
                </a:extLst>
              </p:cNvPr>
              <p:cNvSpPr txBox="1"/>
              <p:nvPr/>
            </p:nvSpPr>
            <p:spPr>
              <a:xfrm>
                <a:off x="8337322" y="5896050"/>
                <a:ext cx="26936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p>
                        <m:sSupPr>
                          <m:ctrlPr>
                            <a:rPr lang="en-US" altLang="zh-CN" b="0" i="1" smtClean="0">
                              <a:solidFill>
                                <a:schemeClr val="bg1"/>
                              </a:solidFill>
                              <a:latin typeface="Cambria Math" panose="02040503050406030204" pitchFamily="18" charset="0"/>
                            </a:rPr>
                          </m:ctrlPr>
                        </m:sSupPr>
                        <m:e>
                          <m:r>
                            <a:rPr lang="en-US" altLang="zh-CN" b="0" i="1" smtClean="0">
                              <a:solidFill>
                                <a:schemeClr val="bg1"/>
                              </a:solidFill>
                              <a:latin typeface="Cambria Math" panose="02040503050406030204" pitchFamily="18" charset="0"/>
                            </a:rPr>
                            <m:t>𝑥</m:t>
                          </m:r>
                        </m:e>
                        <m:sup>
                          <m:r>
                            <a:rPr lang="zh-CN" altLang="en-US" b="0" i="1" smtClean="0">
                              <a:solidFill>
                                <a:schemeClr val="bg1"/>
                              </a:solidFill>
                              <a:latin typeface="Cambria Math" panose="02040503050406030204" pitchFamily="18" charset="0"/>
                            </a:rPr>
                            <m:t>∗</m:t>
                          </m:r>
                        </m:sup>
                      </m:sSup>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𝑎𝑟𝑔𝑚𝑎𝑥</m:t>
                      </m:r>
                      <m:r>
                        <a:rPr lang="zh-CN" altLang="en-US" b="0" i="1" smtClean="0">
                          <a:solidFill>
                            <a:schemeClr val="bg1"/>
                          </a:solidFill>
                          <a:latin typeface="Cambria Math" panose="02040503050406030204" pitchFamily="18" charset="0"/>
                        </a:rPr>
                        <m:t> </m:t>
                      </m:r>
                      <m:r>
                        <a:rPr lang="en-US" altLang="zh-CN" b="0" i="1" smtClean="0">
                          <a:solidFill>
                            <a:schemeClr val="bg1"/>
                          </a:solidFill>
                          <a:latin typeface="Cambria Math" panose="02040503050406030204" pitchFamily="18" charset="0"/>
                        </a:rPr>
                        <m:t>𝑓</m:t>
                      </m:r>
                      <m:r>
                        <a:rPr lang="en-US" altLang="zh-CN" b="0" i="1" smtClean="0">
                          <a:solidFill>
                            <a:schemeClr val="bg1"/>
                          </a:solidFill>
                          <a:latin typeface="Cambria Math" panose="02040503050406030204" pitchFamily="18" charset="0"/>
                        </a:rPr>
                        <m:t>(</m:t>
                      </m:r>
                      <m:r>
                        <a:rPr lang="en-US" altLang="zh-CN" b="0" i="1" smtClean="0">
                          <a:solidFill>
                            <a:schemeClr val="bg1"/>
                          </a:solidFill>
                          <a:latin typeface="Cambria Math" panose="02040503050406030204" pitchFamily="18" charset="0"/>
                        </a:rPr>
                        <m:t>𝑥</m:t>
                      </m:r>
                      <m:r>
                        <a:rPr lang="en-US" altLang="zh-CN"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41" name="TextBox 40">
                <a:extLst>
                  <a:ext uri="{FF2B5EF4-FFF2-40B4-BE49-F238E27FC236}">
                    <a16:creationId xmlns:a16="http://schemas.microsoft.com/office/drawing/2014/main" id="{F7C3C6C9-55F4-9A4D-8BEC-A532AF064544}"/>
                  </a:ext>
                </a:extLst>
              </p:cNvPr>
              <p:cNvSpPr txBox="1">
                <a:spLocks noRot="1" noChangeAspect="1" noMove="1" noResize="1" noEditPoints="1" noAdjustHandles="1" noChangeArrowheads="1" noChangeShapeType="1" noTextEdit="1"/>
              </p:cNvSpPr>
              <p:nvPr/>
            </p:nvSpPr>
            <p:spPr>
              <a:xfrm>
                <a:off x="8337322" y="5896050"/>
                <a:ext cx="2693682" cy="369332"/>
              </a:xfrm>
              <a:prstGeom prst="rect">
                <a:avLst/>
              </a:prstGeom>
              <a:blipFill>
                <a:blip r:embed="rId7"/>
                <a:stretch>
                  <a:fillRect b="-16667"/>
                </a:stretch>
              </a:blipFill>
            </p:spPr>
            <p:txBody>
              <a:bodyPr/>
              <a:lstStyle/>
              <a:p>
                <a:r>
                  <a:rPr lang="en-US">
                    <a:noFill/>
                  </a:rPr>
                  <a:t> </a:t>
                </a:r>
              </a:p>
            </p:txBody>
          </p:sp>
        </mc:Fallback>
      </mc:AlternateContent>
      <p:sp>
        <p:nvSpPr>
          <p:cNvPr id="43" name="U-Turn Arrow 42">
            <a:extLst>
              <a:ext uri="{FF2B5EF4-FFF2-40B4-BE49-F238E27FC236}">
                <a16:creationId xmlns:a16="http://schemas.microsoft.com/office/drawing/2014/main" id="{298D3439-0B8A-8A4F-8E39-BF284B4DBB78}"/>
              </a:ext>
            </a:extLst>
          </p:cNvPr>
          <p:cNvSpPr/>
          <p:nvPr/>
        </p:nvSpPr>
        <p:spPr>
          <a:xfrm rot="10800000">
            <a:off x="7850038" y="5141387"/>
            <a:ext cx="3912160" cy="717913"/>
          </a:xfrm>
          <a:prstGeom prst="uturnArrow">
            <a:avLst>
              <a:gd name="adj1" fmla="val 25000"/>
              <a:gd name="adj2" fmla="val 25000"/>
              <a:gd name="adj3" fmla="val 25000"/>
              <a:gd name="adj4" fmla="val 43750"/>
              <a:gd name="adj5" fmla="val 100000"/>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6708458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Hyper Parameter</a:t>
            </a:r>
            <a:r>
              <a:rPr lang="zh-CN" altLang="en-US" dirty="0"/>
              <a:t> </a:t>
            </a:r>
            <a:r>
              <a:rPr lang="en-US" altLang="zh-CN" dirty="0"/>
              <a:t>Tuning(2/2)</a:t>
            </a:r>
            <a:endParaRPr lang="zh-CN" altLang="en-US" dirty="0"/>
          </a:p>
        </p:txBody>
      </p:sp>
      <p:sp>
        <p:nvSpPr>
          <p:cNvPr id="51" name="内容占位符 2">
            <a:extLst>
              <a:ext uri="{FF2B5EF4-FFF2-40B4-BE49-F238E27FC236}">
                <a16:creationId xmlns:a16="http://schemas.microsoft.com/office/drawing/2014/main" id="{852A31BC-50D0-48F3-9B0B-01BFCD7E2DE4}"/>
              </a:ext>
            </a:extLst>
          </p:cNvPr>
          <p:cNvSpPr>
            <a:spLocks noGrp="1"/>
          </p:cNvSpPr>
          <p:nvPr>
            <p:ph idx="1"/>
          </p:nvPr>
        </p:nvSpPr>
        <p:spPr>
          <a:xfrm>
            <a:off x="838199" y="1590885"/>
            <a:ext cx="5752381" cy="4759581"/>
          </a:xfrm>
        </p:spPr>
        <p:txBody>
          <a:bodyPr>
            <a:normAutofit/>
          </a:bodyPr>
          <a:lstStyle/>
          <a:p>
            <a:r>
              <a:rPr lang="en-US" altLang="zh-CN" sz="2400" dirty="0"/>
              <a:t>Grid</a:t>
            </a:r>
            <a:r>
              <a:rPr lang="zh-CN" altLang="en-US" sz="2400" dirty="0"/>
              <a:t> </a:t>
            </a:r>
            <a:r>
              <a:rPr lang="en-US" altLang="zh-CN" sz="2400" dirty="0"/>
              <a:t>search</a:t>
            </a:r>
            <a:r>
              <a:rPr lang="zh-CN" altLang="en-US" sz="2400" dirty="0"/>
              <a:t> </a:t>
            </a:r>
            <a:r>
              <a:rPr lang="en-US" altLang="zh-CN" sz="2400" dirty="0"/>
              <a:t>and</a:t>
            </a:r>
            <a:r>
              <a:rPr lang="zh-CN" altLang="en-US" sz="2400" dirty="0"/>
              <a:t> </a:t>
            </a:r>
            <a:r>
              <a:rPr lang="en-US" altLang="zh-CN" sz="2400" dirty="0"/>
              <a:t>random</a:t>
            </a:r>
            <a:r>
              <a:rPr lang="zh-CN" altLang="en-US" sz="2400" dirty="0"/>
              <a:t> </a:t>
            </a:r>
            <a:r>
              <a:rPr lang="en-US" altLang="zh-CN" sz="2400" dirty="0"/>
              <a:t>search</a:t>
            </a:r>
          </a:p>
          <a:p>
            <a:r>
              <a:rPr lang="en-US" altLang="zh-CN" sz="2400" dirty="0"/>
              <a:t>Bayesian</a:t>
            </a:r>
            <a:r>
              <a:rPr lang="zh-CN" altLang="en-US" sz="2400" dirty="0"/>
              <a:t> </a:t>
            </a:r>
            <a:r>
              <a:rPr lang="en-US" altLang="zh-CN" sz="2400" dirty="0"/>
              <a:t>optimization</a:t>
            </a:r>
          </a:p>
          <a:p>
            <a:pPr lvl="1"/>
            <a:r>
              <a:rPr lang="en-US" altLang="zh-CN" sz="2000" dirty="0"/>
              <a:t>Surrogate:</a:t>
            </a:r>
            <a:r>
              <a:rPr lang="zh-CN" altLang="en-US" sz="2000" dirty="0"/>
              <a:t> </a:t>
            </a:r>
            <a:r>
              <a:rPr lang="en-US" altLang="zh-CN" sz="2000" dirty="0"/>
              <a:t>probabilistic</a:t>
            </a:r>
            <a:r>
              <a:rPr lang="zh-CN" altLang="en-US" sz="2000" dirty="0"/>
              <a:t> </a:t>
            </a:r>
            <a:r>
              <a:rPr lang="en-US" altLang="zh-CN" sz="2000" dirty="0"/>
              <a:t>model</a:t>
            </a:r>
            <a:r>
              <a:rPr lang="zh-CN" altLang="en-US" sz="2000" dirty="0"/>
              <a:t> </a:t>
            </a:r>
            <a:r>
              <a:rPr lang="en-US" altLang="zh-CN" sz="2000" dirty="0"/>
              <a:t>for</a:t>
            </a:r>
            <a:r>
              <a:rPr lang="zh-CN" altLang="en-US" sz="2000" dirty="0"/>
              <a:t> </a:t>
            </a:r>
            <a:r>
              <a:rPr lang="en-US" altLang="zh-CN" sz="2000" dirty="0"/>
              <a:t>the</a:t>
            </a:r>
            <a:r>
              <a:rPr lang="zh-CN" altLang="en-US" sz="2000" dirty="0"/>
              <a:t> </a:t>
            </a:r>
            <a:r>
              <a:rPr lang="en-US" altLang="zh-CN" sz="2000" dirty="0"/>
              <a:t>black-box</a:t>
            </a:r>
            <a:r>
              <a:rPr lang="zh-CN" altLang="en-US" sz="2000" dirty="0"/>
              <a:t> </a:t>
            </a:r>
            <a:r>
              <a:rPr lang="en-US" altLang="zh-CN" sz="2000" dirty="0"/>
              <a:t>function</a:t>
            </a:r>
          </a:p>
          <a:p>
            <a:pPr lvl="2"/>
            <a:r>
              <a:rPr lang="en-US" altLang="zh-CN" sz="1800" dirty="0"/>
              <a:t>Gaussian</a:t>
            </a:r>
            <a:r>
              <a:rPr lang="zh-CN" altLang="en-US" sz="1800" dirty="0"/>
              <a:t> </a:t>
            </a:r>
            <a:r>
              <a:rPr lang="en-US" altLang="zh-CN" sz="1800" dirty="0"/>
              <a:t>process</a:t>
            </a:r>
            <a:r>
              <a:rPr lang="zh-CN" altLang="en-US" sz="1800" dirty="0"/>
              <a:t> </a:t>
            </a:r>
            <a:r>
              <a:rPr lang="en-US" altLang="zh-CN" sz="1800" dirty="0"/>
              <a:t>(GP),</a:t>
            </a:r>
            <a:r>
              <a:rPr lang="zh-CN" altLang="en-US" sz="1800" dirty="0"/>
              <a:t> </a:t>
            </a:r>
            <a:r>
              <a:rPr lang="en-US" altLang="zh-CN" sz="1800" dirty="0"/>
              <a:t>random</a:t>
            </a:r>
            <a:r>
              <a:rPr lang="zh-CN" altLang="en-US" sz="1800" dirty="0"/>
              <a:t> </a:t>
            </a:r>
            <a:r>
              <a:rPr lang="en-US" altLang="zh-CN" sz="1800" dirty="0"/>
              <a:t>forest</a:t>
            </a:r>
          </a:p>
          <a:p>
            <a:pPr lvl="2"/>
            <a:r>
              <a:rPr lang="en-US" altLang="zh-CN" sz="1800" dirty="0"/>
              <a:t>Covariance</a:t>
            </a:r>
            <a:r>
              <a:rPr lang="zh-CN" altLang="en-US" sz="1800" dirty="0"/>
              <a:t> </a:t>
            </a:r>
            <a:r>
              <a:rPr lang="en-US" altLang="zh-CN" sz="1800" dirty="0"/>
              <a:t>functions</a:t>
            </a:r>
            <a:r>
              <a:rPr lang="zh-CN" altLang="en-US" sz="1800" dirty="0"/>
              <a:t> </a:t>
            </a:r>
            <a:r>
              <a:rPr lang="en-US" altLang="zh-CN" sz="1800" dirty="0"/>
              <a:t>for</a:t>
            </a:r>
            <a:r>
              <a:rPr lang="zh-CN" altLang="en-US" sz="1800" dirty="0"/>
              <a:t> </a:t>
            </a:r>
            <a:r>
              <a:rPr lang="en-US" altLang="zh-CN" sz="1800" dirty="0"/>
              <a:t>GP</a:t>
            </a:r>
          </a:p>
          <a:p>
            <a:pPr lvl="2"/>
            <a:r>
              <a:rPr lang="en-US" altLang="zh-CN" sz="1800" dirty="0"/>
              <a:t>EM+LBFGS</a:t>
            </a:r>
            <a:r>
              <a:rPr lang="zh-CN" altLang="en-US" sz="1800" dirty="0"/>
              <a:t> </a:t>
            </a:r>
            <a:r>
              <a:rPr lang="en-US" altLang="zh-CN" sz="1800" dirty="0"/>
              <a:t>to</a:t>
            </a:r>
            <a:r>
              <a:rPr lang="zh-CN" altLang="en-US" sz="1800" dirty="0"/>
              <a:t> </a:t>
            </a:r>
            <a:r>
              <a:rPr lang="en-US" altLang="zh-CN" sz="1800" dirty="0"/>
              <a:t>optimize covariance</a:t>
            </a:r>
            <a:r>
              <a:rPr lang="zh-CN" altLang="en-US" sz="1800" dirty="0"/>
              <a:t> </a:t>
            </a:r>
            <a:r>
              <a:rPr lang="en-US" altLang="zh-CN" sz="1800" dirty="0"/>
              <a:t>functions</a:t>
            </a:r>
            <a:r>
              <a:rPr lang="zh-CN" altLang="en-US" sz="1800" dirty="0"/>
              <a:t> </a:t>
            </a:r>
            <a:endParaRPr lang="en-US" altLang="zh-CN" sz="1800" dirty="0"/>
          </a:p>
          <a:p>
            <a:pPr lvl="1"/>
            <a:r>
              <a:rPr lang="en-US" altLang="zh-CN" sz="2000" dirty="0"/>
              <a:t>Acquisition</a:t>
            </a:r>
            <a:r>
              <a:rPr lang="zh-CN" altLang="en-US" sz="2000" dirty="0"/>
              <a:t> </a:t>
            </a:r>
            <a:r>
              <a:rPr lang="en-US" altLang="zh-CN" sz="2000" dirty="0"/>
              <a:t>function: metric</a:t>
            </a:r>
            <a:r>
              <a:rPr lang="zh-CN" altLang="en-US" sz="2000" dirty="0"/>
              <a:t> </a:t>
            </a:r>
            <a:r>
              <a:rPr lang="en-US" altLang="zh-CN" sz="2000" dirty="0"/>
              <a:t>to</a:t>
            </a:r>
            <a:r>
              <a:rPr lang="zh-CN" altLang="en-US" sz="2000" dirty="0"/>
              <a:t> </a:t>
            </a:r>
            <a:r>
              <a:rPr lang="en-US" altLang="zh-CN" sz="2000" dirty="0"/>
              <a:t>decide</a:t>
            </a:r>
            <a:r>
              <a:rPr lang="zh-CN" altLang="en-US" sz="2000" dirty="0"/>
              <a:t> </a:t>
            </a:r>
            <a:r>
              <a:rPr lang="en-US" altLang="zh-CN" sz="2000" dirty="0"/>
              <a:t>the</a:t>
            </a:r>
            <a:r>
              <a:rPr lang="zh-CN" altLang="en-US" sz="2000" dirty="0"/>
              <a:t> </a:t>
            </a:r>
            <a:r>
              <a:rPr lang="en-US" altLang="zh-CN" sz="2000" dirty="0"/>
              <a:t>next</a:t>
            </a:r>
            <a:r>
              <a:rPr lang="zh-CN" altLang="en-US" sz="2000" dirty="0"/>
              <a:t> </a:t>
            </a:r>
            <a:r>
              <a:rPr lang="en-US" altLang="zh-CN" sz="2000" dirty="0"/>
              <a:t>input</a:t>
            </a:r>
          </a:p>
          <a:p>
            <a:pPr lvl="2"/>
            <a:r>
              <a:rPr lang="en-US" altLang="zh-CN" sz="1800" dirty="0"/>
              <a:t>EI/PI/GP-UCB</a:t>
            </a:r>
          </a:p>
          <a:p>
            <a:r>
              <a:rPr lang="en-US" altLang="zh-CN" sz="2400" dirty="0"/>
              <a:t>Early</a:t>
            </a:r>
            <a:r>
              <a:rPr lang="zh-CN" altLang="en-US" sz="2400" dirty="0"/>
              <a:t> </a:t>
            </a:r>
            <a:r>
              <a:rPr lang="en-US" altLang="zh-CN" sz="2400" dirty="0"/>
              <a:t>stopping</a:t>
            </a:r>
          </a:p>
          <a:p>
            <a:r>
              <a:rPr lang="en-US" altLang="zh-CN" sz="2400" dirty="0"/>
              <a:t>Experiments</a:t>
            </a:r>
            <a:r>
              <a:rPr lang="zh-CN" altLang="en-US" sz="2400" dirty="0"/>
              <a:t> </a:t>
            </a:r>
            <a:r>
              <a:rPr lang="en-US" altLang="zh-CN" sz="2400" dirty="0"/>
              <a:t>on</a:t>
            </a:r>
            <a:r>
              <a:rPr lang="zh-CN" altLang="en-US" sz="2400" dirty="0"/>
              <a:t> </a:t>
            </a:r>
            <a:r>
              <a:rPr lang="en-US" altLang="zh-CN" sz="2400" dirty="0"/>
              <a:t>logistic</a:t>
            </a:r>
            <a:r>
              <a:rPr lang="zh-CN" altLang="en-US" sz="2400" dirty="0"/>
              <a:t> </a:t>
            </a:r>
            <a:r>
              <a:rPr lang="en-US" altLang="zh-CN" sz="2400" dirty="0"/>
              <a:t>regression</a:t>
            </a:r>
          </a:p>
        </p:txBody>
      </p:sp>
      <p:graphicFrame>
        <p:nvGraphicFramePr>
          <p:cNvPr id="7" name="Table 6">
            <a:extLst>
              <a:ext uri="{FF2B5EF4-FFF2-40B4-BE49-F238E27FC236}">
                <a16:creationId xmlns:a16="http://schemas.microsoft.com/office/drawing/2014/main" id="{3C7124BD-36AF-474A-9D03-0473D53E4E2C}"/>
              </a:ext>
            </a:extLst>
          </p:cNvPr>
          <p:cNvGraphicFramePr>
            <a:graphicFrameLocks noGrp="1"/>
          </p:cNvGraphicFramePr>
          <p:nvPr>
            <p:extLst/>
          </p:nvPr>
        </p:nvGraphicFramePr>
        <p:xfrm>
          <a:off x="1191033" y="5935919"/>
          <a:ext cx="3856217" cy="706120"/>
        </p:xfrm>
        <a:graphic>
          <a:graphicData uri="http://schemas.openxmlformats.org/drawingml/2006/table">
            <a:tbl>
              <a:tblPr firstRow="1" bandRow="1">
                <a:tableStyleId>{5C22544A-7EE6-4342-B048-85BDC9FD1C3A}</a:tableStyleId>
              </a:tblPr>
              <a:tblGrid>
                <a:gridCol w="677888">
                  <a:extLst>
                    <a:ext uri="{9D8B030D-6E8A-4147-A177-3AD203B41FA5}">
                      <a16:colId xmlns:a16="http://schemas.microsoft.com/office/drawing/2014/main" val="1370165036"/>
                    </a:ext>
                  </a:extLst>
                </a:gridCol>
                <a:gridCol w="1059443">
                  <a:extLst>
                    <a:ext uri="{9D8B030D-6E8A-4147-A177-3AD203B41FA5}">
                      <a16:colId xmlns:a16="http://schemas.microsoft.com/office/drawing/2014/main" val="97086937"/>
                    </a:ext>
                  </a:extLst>
                </a:gridCol>
                <a:gridCol w="1059443">
                  <a:extLst>
                    <a:ext uri="{9D8B030D-6E8A-4147-A177-3AD203B41FA5}">
                      <a16:colId xmlns:a16="http://schemas.microsoft.com/office/drawing/2014/main" val="916711148"/>
                    </a:ext>
                  </a:extLst>
                </a:gridCol>
                <a:gridCol w="1059443">
                  <a:extLst>
                    <a:ext uri="{9D8B030D-6E8A-4147-A177-3AD203B41FA5}">
                      <a16:colId xmlns:a16="http://schemas.microsoft.com/office/drawing/2014/main" val="4212014100"/>
                    </a:ext>
                  </a:extLst>
                </a:gridCol>
              </a:tblGrid>
              <a:tr h="0">
                <a:tc>
                  <a:txBody>
                    <a:bodyPr/>
                    <a:lstStyle/>
                    <a:p>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Random</a:t>
                      </a:r>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Grid</a:t>
                      </a:r>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GP</a:t>
                      </a:r>
                      <a:endParaRPr lang="en-US" sz="1600" b="1"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3894919737"/>
                  </a:ext>
                </a:extLst>
              </a:tr>
              <a:tr h="370840">
                <a:tc>
                  <a:txBody>
                    <a:bodyPr/>
                    <a:lstStyle/>
                    <a:p>
                      <a:r>
                        <a:rPr lang="en-US" altLang="zh-CN" sz="1600" b="1" dirty="0">
                          <a:solidFill>
                            <a:schemeClr val="tx1"/>
                          </a:solidFill>
                        </a:rPr>
                        <a:t>AUC</a:t>
                      </a:r>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0.926</a:t>
                      </a:r>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0.924</a:t>
                      </a:r>
                      <a:endParaRPr lang="en-US" sz="1600" b="1" dirty="0">
                        <a:solidFill>
                          <a:schemeClr val="tx1"/>
                        </a:solidFill>
                      </a:endParaRPr>
                    </a:p>
                  </a:txBody>
                  <a:tcPr>
                    <a:solidFill>
                      <a:schemeClr val="accent6">
                        <a:lumMod val="40000"/>
                        <a:lumOff val="60000"/>
                      </a:schemeClr>
                    </a:solidFill>
                  </a:tcPr>
                </a:tc>
                <a:tc>
                  <a:txBody>
                    <a:bodyPr/>
                    <a:lstStyle/>
                    <a:p>
                      <a:r>
                        <a:rPr lang="en-US" altLang="zh-CN" sz="1600" b="1" dirty="0">
                          <a:solidFill>
                            <a:schemeClr val="tx1"/>
                          </a:solidFill>
                        </a:rPr>
                        <a:t>0.933</a:t>
                      </a:r>
                      <a:endParaRPr lang="en-US" sz="1600" b="1" dirty="0">
                        <a:solidFill>
                          <a:schemeClr val="tx1"/>
                        </a:solidFill>
                      </a:endParaRPr>
                    </a:p>
                  </a:txBody>
                  <a:tcPr>
                    <a:solidFill>
                      <a:schemeClr val="accent6">
                        <a:lumMod val="40000"/>
                        <a:lumOff val="60000"/>
                      </a:schemeClr>
                    </a:solidFill>
                  </a:tcPr>
                </a:tc>
                <a:extLst>
                  <a:ext uri="{0D108BD9-81ED-4DB2-BD59-A6C34878D82A}">
                    <a16:rowId xmlns:a16="http://schemas.microsoft.com/office/drawing/2014/main" val="1583138827"/>
                  </a:ext>
                </a:extLst>
              </a:tr>
            </a:tbl>
          </a:graphicData>
        </a:graphic>
      </p:graphicFrame>
      <p:pic>
        <p:nvPicPr>
          <p:cNvPr id="4" name="Picture 3">
            <a:extLst>
              <a:ext uri="{FF2B5EF4-FFF2-40B4-BE49-F238E27FC236}">
                <a16:creationId xmlns:a16="http://schemas.microsoft.com/office/drawing/2014/main" id="{EE94B7E0-A186-AF4D-979B-C1D4F8FE576E}"/>
              </a:ext>
            </a:extLst>
          </p:cNvPr>
          <p:cNvPicPr>
            <a:picLocks noChangeAspect="1"/>
          </p:cNvPicPr>
          <p:nvPr/>
        </p:nvPicPr>
        <p:blipFill>
          <a:blip r:embed="rId3"/>
          <a:stretch>
            <a:fillRect/>
          </a:stretch>
        </p:blipFill>
        <p:spPr>
          <a:xfrm>
            <a:off x="7340600" y="1861940"/>
            <a:ext cx="4584699" cy="4317274"/>
          </a:xfrm>
          <a:prstGeom prst="rect">
            <a:avLst/>
          </a:prstGeom>
        </p:spPr>
      </p:pic>
    </p:spTree>
    <p:extLst>
      <p:ext uri="{BB962C8B-B14F-4D97-AF65-F5344CB8AC3E}">
        <p14:creationId xmlns:p14="http://schemas.microsoft.com/office/powerpoint/2010/main" val="1722484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Agenda</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Overview</a:t>
            </a:r>
          </a:p>
          <a:p>
            <a:pPr lvl="1"/>
            <a:r>
              <a:rPr lang="en-US" altLang="zh-CN" dirty="0"/>
              <a:t>What is Angel ?</a:t>
            </a:r>
          </a:p>
          <a:p>
            <a:pPr lvl="1"/>
            <a:r>
              <a:rPr lang="en-US" altLang="zh-CN" dirty="0"/>
              <a:t>Angel 2.x: User &amp; market &amp; open source</a:t>
            </a:r>
          </a:p>
          <a:p>
            <a:r>
              <a:rPr lang="en-US" altLang="zh-CN" dirty="0"/>
              <a:t>New Features Of Angel 3.0</a:t>
            </a:r>
          </a:p>
          <a:p>
            <a:pPr lvl="1"/>
            <a:r>
              <a:rPr lang="en-US" altLang="zh-CN" dirty="0"/>
              <a:t>Auto Feature engineering</a:t>
            </a:r>
          </a:p>
          <a:p>
            <a:pPr lvl="1"/>
            <a:r>
              <a:rPr lang="en-US" altLang="zh-CN" dirty="0"/>
              <a:t>Computation engines:</a:t>
            </a:r>
          </a:p>
          <a:p>
            <a:pPr lvl="2"/>
            <a:r>
              <a:rPr lang="en-US" altLang="zh-CN" b="1" dirty="0">
                <a:solidFill>
                  <a:srgbClr val="92D050"/>
                </a:solidFill>
              </a:rPr>
              <a:t>Spark On Angel</a:t>
            </a:r>
            <a:r>
              <a:rPr lang="en-US" altLang="zh-CN" dirty="0"/>
              <a:t>: Adapt to Spark 2.4, DataFrame API, Pipeline</a:t>
            </a:r>
          </a:p>
          <a:p>
            <a:pPr lvl="2"/>
            <a:r>
              <a:rPr lang="en-US" altLang="zh-CN" b="1" dirty="0">
                <a:solidFill>
                  <a:srgbClr val="92D050"/>
                </a:solidFill>
              </a:rPr>
              <a:t>PyTorch On Angel</a:t>
            </a:r>
            <a:r>
              <a:rPr lang="en-US" altLang="zh-CN" dirty="0"/>
              <a:t>: introduce PyTorch as a computation engine</a:t>
            </a:r>
          </a:p>
          <a:p>
            <a:pPr lvl="1"/>
            <a:r>
              <a:rPr lang="en-US" altLang="zh-CN" dirty="0"/>
              <a:t>Hyper parameter tuning</a:t>
            </a:r>
          </a:p>
          <a:p>
            <a:pPr lvl="1"/>
            <a:r>
              <a:rPr lang="en-US" altLang="zh-CN" dirty="0"/>
              <a:t>Model serving</a:t>
            </a:r>
          </a:p>
          <a:p>
            <a:pPr lvl="1"/>
            <a:r>
              <a:rPr lang="en-US" altLang="zh-CN" dirty="0"/>
              <a:t>Others: Kubernetes Support, Faster GBDT</a:t>
            </a:r>
          </a:p>
          <a:p>
            <a:r>
              <a:rPr lang="en-US" altLang="zh-CN" dirty="0"/>
              <a:t>User Cases</a:t>
            </a:r>
          </a:p>
        </p:txBody>
      </p:sp>
    </p:spTree>
    <p:extLst>
      <p:ext uri="{BB962C8B-B14F-4D97-AF65-F5344CB8AC3E}">
        <p14:creationId xmlns:p14="http://schemas.microsoft.com/office/powerpoint/2010/main" val="127700596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Angel Serving</a:t>
            </a:r>
            <a:endParaRPr lang="zh-CN" altLang="en-US" dirty="0"/>
          </a:p>
        </p:txBody>
      </p:sp>
      <p:grpSp>
        <p:nvGrpSpPr>
          <p:cNvPr id="46" name="组合 45"/>
          <p:cNvGrpSpPr/>
          <p:nvPr/>
        </p:nvGrpSpPr>
        <p:grpSpPr>
          <a:xfrm>
            <a:off x="5209197" y="1507554"/>
            <a:ext cx="6754996" cy="5085595"/>
            <a:chOff x="5209197" y="1507554"/>
            <a:chExt cx="6754996" cy="5085595"/>
          </a:xfrm>
        </p:grpSpPr>
        <p:sp>
          <p:nvSpPr>
            <p:cNvPr id="14" name="椭圆 13">
              <a:extLst>
                <a:ext uri="{FF2B5EF4-FFF2-40B4-BE49-F238E27FC236}">
                  <a16:creationId xmlns:a16="http://schemas.microsoft.com/office/drawing/2014/main" id="{11055417-DD7B-4D97-BFBA-376F8086D61A}"/>
                </a:ext>
              </a:extLst>
            </p:cNvPr>
            <p:cNvSpPr/>
            <p:nvPr/>
          </p:nvSpPr>
          <p:spPr bwMode="auto">
            <a:xfrm>
              <a:off x="9044676" y="2321723"/>
              <a:ext cx="2125445" cy="1202746"/>
            </a:xfrm>
            <a:prstGeom prst="ellipse">
              <a:avLst/>
            </a:prstGeom>
            <a:solidFill>
              <a:schemeClr val="accent2">
                <a:lumMod val="20000"/>
                <a:lumOff val="8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000" b="1" i="0" u="none" strike="noStrike" kern="1200" cap="none" spc="0" normalizeH="0" baseline="0" noProof="0" dirty="0">
                  <a:ln>
                    <a:noFill/>
                  </a:ln>
                  <a:solidFill>
                    <a:srgbClr val="000000"/>
                  </a:solidFill>
                  <a:effectLst/>
                  <a:uLnTx/>
                  <a:uFillTx/>
                  <a:latin typeface="Arial"/>
                  <a:ea typeface="微软雅黑"/>
                  <a:cs typeface="+mn-cs"/>
                </a:rPr>
                <a:t>Aspired Version Manager</a:t>
              </a:r>
            </a:p>
          </p:txBody>
        </p:sp>
        <p:sp>
          <p:nvSpPr>
            <p:cNvPr id="16" name="圆角矩形 4">
              <a:extLst>
                <a:ext uri="{FF2B5EF4-FFF2-40B4-BE49-F238E27FC236}">
                  <a16:creationId xmlns:a16="http://schemas.microsoft.com/office/drawing/2014/main" id="{B9020392-7D85-4AB7-A950-514F6188B100}"/>
                </a:ext>
              </a:extLst>
            </p:cNvPr>
            <p:cNvSpPr>
              <a:spLocks noChangeArrowheads="1"/>
            </p:cNvSpPr>
            <p:nvPr/>
          </p:nvSpPr>
          <p:spPr bwMode="auto">
            <a:xfrm>
              <a:off x="5209197" y="2023189"/>
              <a:ext cx="1475375" cy="597067"/>
            </a:xfrm>
            <a:prstGeom prst="roundRect">
              <a:avLst>
                <a:gd name="adj" fmla="val 16667"/>
              </a:avLst>
            </a:prstGeom>
            <a:solidFill>
              <a:schemeClr val="accent2">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kumimoji="0" lang="en-US" altLang="zh-CN"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rPr>
                <a:t>gRPC Server</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17" name="圆角矩形 8">
              <a:extLst>
                <a:ext uri="{FF2B5EF4-FFF2-40B4-BE49-F238E27FC236}">
                  <a16:creationId xmlns:a16="http://schemas.microsoft.com/office/drawing/2014/main" id="{248536AE-02DE-46BD-9EA8-D0102A62A298}"/>
                </a:ext>
              </a:extLst>
            </p:cNvPr>
            <p:cNvSpPr>
              <a:spLocks noChangeArrowheads="1"/>
            </p:cNvSpPr>
            <p:nvPr/>
          </p:nvSpPr>
          <p:spPr bwMode="auto">
            <a:xfrm>
              <a:off x="7229230" y="2576632"/>
              <a:ext cx="1328050" cy="692929"/>
            </a:xfrm>
            <a:prstGeom prst="roundRect">
              <a:avLst>
                <a:gd name="adj" fmla="val 16667"/>
              </a:avLst>
            </a:prstGeom>
            <a:solidFill>
              <a:srgbClr val="003399"/>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600" dirty="0">
                  <a:solidFill>
                    <a:srgbClr val="FFFFFF"/>
                  </a:solidFill>
                  <a:latin typeface="等线" charset="0"/>
                  <a:sym typeface="等线" charset="0"/>
                </a:rPr>
                <a:t>Server Core</a:t>
              </a:r>
            </a:p>
          </p:txBody>
        </p:sp>
        <p:sp>
          <p:nvSpPr>
            <p:cNvPr id="18" name="圆角矩形 9">
              <a:extLst>
                <a:ext uri="{FF2B5EF4-FFF2-40B4-BE49-F238E27FC236}">
                  <a16:creationId xmlns:a16="http://schemas.microsoft.com/office/drawing/2014/main" id="{7B3BC1B1-4D78-44A7-9357-0E7AC8CABF00}"/>
                </a:ext>
              </a:extLst>
            </p:cNvPr>
            <p:cNvSpPr>
              <a:spLocks noChangeArrowheads="1"/>
            </p:cNvSpPr>
            <p:nvPr/>
          </p:nvSpPr>
          <p:spPr bwMode="auto">
            <a:xfrm>
              <a:off x="7472517" y="3956434"/>
              <a:ext cx="1196127" cy="664023"/>
            </a:xfrm>
            <a:prstGeom prst="roundRect">
              <a:avLst>
                <a:gd name="adj" fmla="val 16667"/>
              </a:avLst>
            </a:prstGeom>
            <a:solidFill>
              <a:schemeClr val="accent6">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kumimoji="0" lang="en-US" altLang="zh-CN"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rPr>
                <a:t>Source</a:t>
              </a:r>
            </a:p>
          </p:txBody>
        </p:sp>
        <p:sp>
          <p:nvSpPr>
            <p:cNvPr id="19" name="圆角矩形 10">
              <a:extLst>
                <a:ext uri="{FF2B5EF4-FFF2-40B4-BE49-F238E27FC236}">
                  <a16:creationId xmlns:a16="http://schemas.microsoft.com/office/drawing/2014/main" id="{E4EAA1E6-D7BB-41DB-8CFE-F852BAFFD8B5}"/>
                </a:ext>
              </a:extLst>
            </p:cNvPr>
            <p:cNvSpPr>
              <a:spLocks noChangeArrowheads="1"/>
            </p:cNvSpPr>
            <p:nvPr/>
          </p:nvSpPr>
          <p:spPr bwMode="auto">
            <a:xfrm>
              <a:off x="9575375" y="3956434"/>
              <a:ext cx="1158135" cy="664023"/>
            </a:xfrm>
            <a:prstGeom prst="roundRect">
              <a:avLst>
                <a:gd name="adj" fmla="val 50000"/>
              </a:avLst>
            </a:prstGeom>
            <a:solidFill>
              <a:srgbClr val="7030A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sz="1600" dirty="0">
                  <a:solidFill>
                    <a:srgbClr val="FFFFFF"/>
                  </a:solidFill>
                  <a:latin typeface="等线" charset="0"/>
                  <a:sym typeface="等线" charset="0"/>
                </a:rPr>
                <a:t>Loader</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27" name="矩形 26">
              <a:extLst>
                <a:ext uri="{FF2B5EF4-FFF2-40B4-BE49-F238E27FC236}">
                  <a16:creationId xmlns:a16="http://schemas.microsoft.com/office/drawing/2014/main" id="{35896AEB-9E84-4F75-8021-BDACA51B124A}"/>
                </a:ext>
              </a:extLst>
            </p:cNvPr>
            <p:cNvSpPr/>
            <p:nvPr/>
          </p:nvSpPr>
          <p:spPr>
            <a:xfrm>
              <a:off x="7334641" y="1507554"/>
              <a:ext cx="1471878" cy="369332"/>
            </a:xfrm>
            <a:prstGeom prst="rect">
              <a:avLst/>
            </a:prstGeom>
          </p:spPr>
          <p:txBody>
            <a:bodyPr wrap="none">
              <a:spAutoFit/>
            </a:bodyPr>
            <a:lstStyle/>
            <a:p>
              <a:pPr>
                <a:defRPr/>
              </a:pPr>
              <a:r>
                <a:rPr lang="en-US" altLang="zh-CN" b="1" dirty="0">
                  <a:solidFill>
                    <a:schemeClr val="bg1"/>
                  </a:solidFill>
                </a:rPr>
                <a:t>Architecture</a:t>
              </a:r>
            </a:p>
          </p:txBody>
        </p:sp>
        <p:sp>
          <p:nvSpPr>
            <p:cNvPr id="29" name="圆角矩形 4">
              <a:extLst>
                <a:ext uri="{FF2B5EF4-FFF2-40B4-BE49-F238E27FC236}">
                  <a16:creationId xmlns:a16="http://schemas.microsoft.com/office/drawing/2014/main" id="{2494F670-8FC8-BB4C-B62D-3EE15583C164}"/>
                </a:ext>
              </a:extLst>
            </p:cNvPr>
            <p:cNvSpPr>
              <a:spLocks noChangeArrowheads="1"/>
            </p:cNvSpPr>
            <p:nvPr/>
          </p:nvSpPr>
          <p:spPr bwMode="auto">
            <a:xfrm>
              <a:off x="5209197" y="3236309"/>
              <a:ext cx="1475375" cy="536591"/>
            </a:xfrm>
            <a:prstGeom prst="roundRect">
              <a:avLst>
                <a:gd name="adj" fmla="val 16667"/>
              </a:avLst>
            </a:prstGeom>
            <a:solidFill>
              <a:schemeClr val="accent2">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HTTP Server</a:t>
              </a:r>
            </a:p>
          </p:txBody>
        </p:sp>
        <p:sp>
          <p:nvSpPr>
            <p:cNvPr id="30" name="圆角矩形 4">
              <a:extLst>
                <a:ext uri="{FF2B5EF4-FFF2-40B4-BE49-F238E27FC236}">
                  <a16:creationId xmlns:a16="http://schemas.microsoft.com/office/drawing/2014/main" id="{807A34E8-DBAB-C247-ADE3-49BF81BA9F6A}"/>
                </a:ext>
              </a:extLst>
            </p:cNvPr>
            <p:cNvSpPr>
              <a:spLocks noChangeArrowheads="1"/>
            </p:cNvSpPr>
            <p:nvPr/>
          </p:nvSpPr>
          <p:spPr bwMode="auto">
            <a:xfrm>
              <a:off x="8557280" y="5228044"/>
              <a:ext cx="1475375" cy="536591"/>
            </a:xfrm>
            <a:prstGeom prst="roundRect">
              <a:avLst>
                <a:gd name="adj" fmla="val 16667"/>
              </a:avLst>
            </a:prstGeom>
            <a:solidFill>
              <a:srgbClr val="00B0F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 Angel Servable</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31" name="圆角矩形 4">
              <a:extLst>
                <a:ext uri="{FF2B5EF4-FFF2-40B4-BE49-F238E27FC236}">
                  <a16:creationId xmlns:a16="http://schemas.microsoft.com/office/drawing/2014/main" id="{8A71CA8A-95B3-634A-91A4-0570719B191C}"/>
                </a:ext>
              </a:extLst>
            </p:cNvPr>
            <p:cNvSpPr>
              <a:spLocks noChangeArrowheads="1"/>
            </p:cNvSpPr>
            <p:nvPr/>
          </p:nvSpPr>
          <p:spPr bwMode="auto">
            <a:xfrm>
              <a:off x="10291778" y="5231417"/>
              <a:ext cx="1475375" cy="536591"/>
            </a:xfrm>
            <a:prstGeom prst="roundRect">
              <a:avLst>
                <a:gd name="adj" fmla="val 16667"/>
              </a:avLst>
            </a:prstGeom>
            <a:solidFill>
              <a:srgbClr val="00B0F0"/>
            </a:solidFill>
            <a:ln w="12700">
              <a:solidFill>
                <a:srgbClr val="00B0F0"/>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 PMML Servable</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32" name="圆角矩形 4">
              <a:extLst>
                <a:ext uri="{FF2B5EF4-FFF2-40B4-BE49-F238E27FC236}">
                  <a16:creationId xmlns:a16="http://schemas.microsoft.com/office/drawing/2014/main" id="{B9E322B6-ABC7-6147-B9B9-54ED9D6B971E}"/>
                </a:ext>
              </a:extLst>
            </p:cNvPr>
            <p:cNvSpPr>
              <a:spLocks noChangeArrowheads="1"/>
            </p:cNvSpPr>
            <p:nvPr/>
          </p:nvSpPr>
          <p:spPr bwMode="auto">
            <a:xfrm>
              <a:off x="8529863" y="5921755"/>
              <a:ext cx="1502792" cy="536591"/>
            </a:xfrm>
            <a:prstGeom prst="roundRect">
              <a:avLst>
                <a:gd name="adj" fmla="val 16667"/>
              </a:avLst>
            </a:prstGeom>
            <a:solidFill>
              <a:srgbClr val="00B0F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 Spark Servable</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33" name="圆角矩形 4">
              <a:extLst>
                <a:ext uri="{FF2B5EF4-FFF2-40B4-BE49-F238E27FC236}">
                  <a16:creationId xmlns:a16="http://schemas.microsoft.com/office/drawing/2014/main" id="{55F1B622-7215-1143-8F81-E4048EE5E9A5}"/>
                </a:ext>
              </a:extLst>
            </p:cNvPr>
            <p:cNvSpPr>
              <a:spLocks noChangeArrowheads="1"/>
            </p:cNvSpPr>
            <p:nvPr/>
          </p:nvSpPr>
          <p:spPr bwMode="auto">
            <a:xfrm>
              <a:off x="10291777" y="5924516"/>
              <a:ext cx="1475375" cy="536591"/>
            </a:xfrm>
            <a:prstGeom prst="roundRect">
              <a:avLst>
                <a:gd name="adj" fmla="val 16667"/>
              </a:avLst>
            </a:prstGeom>
            <a:solidFill>
              <a:srgbClr val="00B0F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 PyTorch Servable</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cxnSp>
          <p:nvCxnSpPr>
            <p:cNvPr id="4" name="直线箭头连接符 3">
              <a:extLst>
                <a:ext uri="{FF2B5EF4-FFF2-40B4-BE49-F238E27FC236}">
                  <a16:creationId xmlns:a16="http://schemas.microsoft.com/office/drawing/2014/main" id="{38E44CDD-0AA4-584C-9C12-F1A3E7A75004}"/>
                </a:ext>
              </a:extLst>
            </p:cNvPr>
            <p:cNvCxnSpPr>
              <a:cxnSpLocks/>
              <a:stCxn id="16" idx="3"/>
              <a:endCxn id="17" idx="1"/>
            </p:cNvCxnSpPr>
            <p:nvPr/>
          </p:nvCxnSpPr>
          <p:spPr>
            <a:xfrm>
              <a:off x="6684572" y="2321723"/>
              <a:ext cx="544658" cy="6013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直线箭头连接符 5">
              <a:extLst>
                <a:ext uri="{FF2B5EF4-FFF2-40B4-BE49-F238E27FC236}">
                  <a16:creationId xmlns:a16="http://schemas.microsoft.com/office/drawing/2014/main" id="{A9980764-1240-BF4C-BE36-9ABDA19268C1}"/>
                </a:ext>
              </a:extLst>
            </p:cNvPr>
            <p:cNvCxnSpPr>
              <a:cxnSpLocks/>
              <a:stCxn id="29" idx="3"/>
              <a:endCxn id="17" idx="1"/>
            </p:cNvCxnSpPr>
            <p:nvPr/>
          </p:nvCxnSpPr>
          <p:spPr>
            <a:xfrm flipV="1">
              <a:off x="6684572" y="2923097"/>
              <a:ext cx="544658" cy="5815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6347A9E9-E44B-7140-B8E8-4CC324CC17D7}"/>
                </a:ext>
              </a:extLst>
            </p:cNvPr>
            <p:cNvCxnSpPr>
              <a:cxnSpLocks/>
              <a:stCxn id="17" idx="3"/>
              <a:endCxn id="14" idx="2"/>
            </p:cNvCxnSpPr>
            <p:nvPr/>
          </p:nvCxnSpPr>
          <p:spPr>
            <a:xfrm flipV="1">
              <a:off x="8557280" y="2923096"/>
              <a:ext cx="487396"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E2649AFD-5A3A-AB43-B901-EF25D9DF6E19}"/>
                </a:ext>
              </a:extLst>
            </p:cNvPr>
            <p:cNvCxnSpPr>
              <a:cxnSpLocks/>
              <a:stCxn id="18" idx="3"/>
              <a:endCxn id="19" idx="1"/>
            </p:cNvCxnSpPr>
            <p:nvPr/>
          </p:nvCxnSpPr>
          <p:spPr>
            <a:xfrm>
              <a:off x="8668644" y="4288446"/>
              <a:ext cx="90673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id="{879BCA41-82B6-2040-B7A3-CAB0ED5D7E98}"/>
                </a:ext>
              </a:extLst>
            </p:cNvPr>
            <p:cNvCxnSpPr>
              <a:cxnSpLocks/>
              <a:endCxn id="19" idx="0"/>
            </p:cNvCxnSpPr>
            <p:nvPr/>
          </p:nvCxnSpPr>
          <p:spPr>
            <a:xfrm flipH="1">
              <a:off x="10154443" y="3523306"/>
              <a:ext cx="2" cy="43312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8344693" y="5065122"/>
              <a:ext cx="3619500" cy="1528027"/>
            </a:xfrm>
            <a:prstGeom prst="rect">
              <a:avLst/>
            </a:prstGeom>
            <a:noFill/>
            <a:ln w="28575">
              <a:solidFill>
                <a:srgbClr val="FFFF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1" name="直接箭头连接符 40"/>
            <p:cNvCxnSpPr>
              <a:stCxn id="38" idx="0"/>
              <a:endCxn id="19" idx="2"/>
            </p:cNvCxnSpPr>
            <p:nvPr/>
          </p:nvCxnSpPr>
          <p:spPr>
            <a:xfrm flipV="1">
              <a:off x="10154443" y="4620457"/>
              <a:ext cx="0" cy="4446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p:cNvSpPr txBox="1"/>
            <p:nvPr/>
          </p:nvSpPr>
          <p:spPr>
            <a:xfrm>
              <a:off x="5889135" y="5589358"/>
              <a:ext cx="2196435" cy="369332"/>
            </a:xfrm>
            <a:prstGeom prst="rect">
              <a:avLst/>
            </a:prstGeom>
            <a:noFill/>
          </p:spPr>
          <p:txBody>
            <a:bodyPr wrap="none" rtlCol="0">
              <a:spAutoFit/>
            </a:bodyPr>
            <a:lstStyle/>
            <a:p>
              <a:r>
                <a:rPr lang="en-US" altLang="zh-CN" b="1" dirty="0">
                  <a:solidFill>
                    <a:schemeClr val="bg1"/>
                  </a:solidFill>
                </a:rPr>
                <a:t>Pluggable Servable</a:t>
              </a:r>
              <a:endParaRPr lang="zh-CN" altLang="en-US" b="1" dirty="0">
                <a:solidFill>
                  <a:schemeClr val="bg1"/>
                </a:solidFill>
              </a:endParaRPr>
            </a:p>
          </p:txBody>
        </p:sp>
      </p:grpSp>
      <p:sp>
        <p:nvSpPr>
          <p:cNvPr id="47" name="文本框 46"/>
          <p:cNvSpPr txBox="1"/>
          <p:nvPr/>
        </p:nvSpPr>
        <p:spPr>
          <a:xfrm>
            <a:off x="560052" y="1690688"/>
            <a:ext cx="4519584" cy="5078313"/>
          </a:xfrm>
          <a:prstGeom prst="rect">
            <a:avLst/>
          </a:prstGeom>
          <a:noFill/>
        </p:spPr>
        <p:txBody>
          <a:bodyPr wrap="square" rtlCol="0">
            <a:spAutoFit/>
          </a:bodyPr>
          <a:lstStyle/>
          <a:p>
            <a:pPr marL="342900" indent="-342900">
              <a:buFont typeface="+mj-lt"/>
              <a:buAutoNum type="arabicPeriod"/>
            </a:pPr>
            <a:r>
              <a:rPr lang="en-US" altLang="zh-CN" dirty="0">
                <a:solidFill>
                  <a:schemeClr val="bg1"/>
                </a:solidFill>
              </a:rPr>
              <a:t>Access through gRPC and Restful API</a:t>
            </a:r>
          </a:p>
          <a:p>
            <a:pPr marL="342900" indent="-342900">
              <a:buFont typeface="+mj-lt"/>
              <a:buAutoNum type="arabicPeriod"/>
            </a:pPr>
            <a:endParaRPr lang="en-US" altLang="zh-CN" dirty="0">
              <a:solidFill>
                <a:schemeClr val="bg1"/>
              </a:solidFill>
            </a:endParaRPr>
          </a:p>
          <a:p>
            <a:pPr marL="342900" indent="-342900">
              <a:buFont typeface="+mj-lt"/>
              <a:buAutoNum type="arabicPeriod"/>
            </a:pPr>
            <a:r>
              <a:rPr lang="en-US" altLang="zh-CN" dirty="0">
                <a:solidFill>
                  <a:schemeClr val="bg1"/>
                </a:solidFill>
              </a:rPr>
              <a:t>Cross Platform </a:t>
            </a:r>
          </a:p>
          <a:p>
            <a:pPr marL="800100" lvl="1" indent="-342900">
              <a:buAutoNum type="alphaLcParenR"/>
            </a:pPr>
            <a:r>
              <a:rPr lang="en-US" altLang="zh-CN" dirty="0">
                <a:solidFill>
                  <a:schemeClr val="bg1"/>
                </a:solidFill>
              </a:rPr>
              <a:t>Angel</a:t>
            </a:r>
          </a:p>
          <a:p>
            <a:pPr marL="800100" lvl="1" indent="-342900">
              <a:buAutoNum type="alphaLcParenR"/>
            </a:pPr>
            <a:r>
              <a:rPr lang="en-US" altLang="zh-CN" dirty="0">
                <a:solidFill>
                  <a:schemeClr val="bg1"/>
                </a:solidFill>
              </a:rPr>
              <a:t>Torch</a:t>
            </a:r>
          </a:p>
          <a:p>
            <a:pPr marL="800100" lvl="1" indent="-342900">
              <a:buAutoNum type="alphaLcParenR"/>
            </a:pPr>
            <a:r>
              <a:rPr lang="en-US" altLang="zh-CN" dirty="0">
                <a:solidFill>
                  <a:schemeClr val="bg1"/>
                </a:solidFill>
              </a:rPr>
              <a:t>PMML: Spark, XGBoost</a:t>
            </a:r>
          </a:p>
          <a:p>
            <a:pPr marL="800100" lvl="1" indent="-342900">
              <a:buAutoNum type="alphaLcParenR"/>
            </a:pPr>
            <a:endParaRPr lang="en-US" altLang="zh-CN" dirty="0">
              <a:solidFill>
                <a:schemeClr val="bg1"/>
              </a:solidFill>
            </a:endParaRPr>
          </a:p>
          <a:p>
            <a:pPr marL="342900" indent="-342900">
              <a:buAutoNum type="arabicPeriod"/>
            </a:pPr>
            <a:r>
              <a:rPr lang="en-US" altLang="zh-CN" dirty="0">
                <a:solidFill>
                  <a:schemeClr val="bg1"/>
                </a:solidFill>
              </a:rPr>
              <a:t>Fine grain version control :</a:t>
            </a:r>
          </a:p>
          <a:p>
            <a:pPr marL="800100" lvl="1" indent="-342900">
              <a:buAutoNum type="alphaLcParenR"/>
            </a:pPr>
            <a:r>
              <a:rPr lang="en-US" altLang="zh-CN" dirty="0">
                <a:solidFill>
                  <a:schemeClr val="bg1"/>
                </a:solidFill>
              </a:rPr>
              <a:t>Earliest</a:t>
            </a:r>
          </a:p>
          <a:p>
            <a:pPr marL="800100" lvl="1" indent="-342900">
              <a:buAutoNum type="alphaLcParenR"/>
            </a:pPr>
            <a:r>
              <a:rPr lang="en-US" altLang="zh-CN" dirty="0">
                <a:solidFill>
                  <a:schemeClr val="bg1"/>
                </a:solidFill>
              </a:rPr>
              <a:t>Latest</a:t>
            </a:r>
          </a:p>
          <a:p>
            <a:pPr marL="800100" lvl="1" indent="-342900">
              <a:buAutoNum type="alphaLcParenR"/>
            </a:pPr>
            <a:r>
              <a:rPr lang="en-US" altLang="zh-CN" dirty="0">
                <a:solidFill>
                  <a:schemeClr val="bg1"/>
                </a:solidFill>
              </a:rPr>
              <a:t>Specified</a:t>
            </a:r>
          </a:p>
          <a:p>
            <a:pPr marL="342900" indent="-342900">
              <a:buAutoNum type="arabicPeriod"/>
            </a:pPr>
            <a:endParaRPr lang="en-US" altLang="zh-CN" dirty="0">
              <a:solidFill>
                <a:schemeClr val="bg1"/>
              </a:solidFill>
            </a:endParaRPr>
          </a:p>
          <a:p>
            <a:pPr marL="342900" indent="-342900">
              <a:buAutoNum type="arabicPeriod"/>
            </a:pPr>
            <a:r>
              <a:rPr lang="en-US" altLang="zh-CN" dirty="0">
                <a:solidFill>
                  <a:schemeClr val="bg1"/>
                </a:solidFill>
              </a:rPr>
              <a:t>Fine grain service monitoring</a:t>
            </a:r>
          </a:p>
          <a:p>
            <a:pPr marL="800100" lvl="1" indent="-342900">
              <a:buFont typeface="+mj-lt"/>
              <a:buAutoNum type="alphaLcParenR"/>
            </a:pPr>
            <a:r>
              <a:rPr lang="en-US" altLang="zh-CN" dirty="0">
                <a:solidFill>
                  <a:schemeClr val="bg1"/>
                </a:solidFill>
              </a:rPr>
              <a:t>QPS: Query per second</a:t>
            </a:r>
          </a:p>
          <a:p>
            <a:pPr marL="800100" lvl="1" indent="-342900">
              <a:buFont typeface="+mj-lt"/>
              <a:buAutoNum type="alphaLcParenR"/>
            </a:pPr>
            <a:r>
              <a:rPr lang="en-US" altLang="zh-CN" dirty="0">
                <a:solidFill>
                  <a:schemeClr val="bg1"/>
                </a:solidFill>
              </a:rPr>
              <a:t>Number of exception requests</a:t>
            </a:r>
          </a:p>
          <a:p>
            <a:pPr marL="800100" lvl="1" indent="-342900">
              <a:buFont typeface="+mj-lt"/>
              <a:buAutoNum type="alphaLcParenR"/>
            </a:pPr>
            <a:r>
              <a:rPr lang="en-US" altLang="zh-CN" dirty="0">
                <a:solidFill>
                  <a:schemeClr val="bg1"/>
                </a:solidFill>
              </a:rPr>
              <a:t>Response time distribution</a:t>
            </a:r>
          </a:p>
          <a:p>
            <a:pPr marL="800100" lvl="1" indent="-342900">
              <a:buFont typeface="+mj-lt"/>
              <a:buAutoNum type="alphaLcParenR"/>
            </a:pPr>
            <a:r>
              <a:rPr lang="en-US" altLang="zh-CN" dirty="0">
                <a:solidFill>
                  <a:schemeClr val="bg1"/>
                </a:solidFill>
              </a:rPr>
              <a:t>Average response Time</a:t>
            </a:r>
          </a:p>
          <a:p>
            <a:pPr marL="800100" lvl="1" indent="-342900">
              <a:buFont typeface="+mj-lt"/>
              <a:buAutoNum type="alphaLcParenR"/>
            </a:pPr>
            <a:r>
              <a:rPr lang="en-US" altLang="zh-CN" dirty="0">
                <a:solidFill>
                  <a:schemeClr val="bg1"/>
                </a:solidFill>
              </a:rPr>
              <a:t>CPU/Mem/GPU/Network usage</a:t>
            </a:r>
            <a:endParaRPr lang="zh-CN" altLang="en-US" dirty="0">
              <a:solidFill>
                <a:schemeClr val="bg1"/>
              </a:solidFill>
            </a:endParaRPr>
          </a:p>
        </p:txBody>
      </p:sp>
    </p:spTree>
    <p:extLst>
      <p:ext uri="{BB962C8B-B14F-4D97-AF65-F5344CB8AC3E}">
        <p14:creationId xmlns:p14="http://schemas.microsoft.com/office/powerpoint/2010/main" val="1671892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89279"/>
            <a:ext cx="10515600" cy="1325563"/>
          </a:xfrm>
        </p:spPr>
        <p:txBody>
          <a:bodyPr/>
          <a:lstStyle/>
          <a:p>
            <a:r>
              <a:rPr lang="en-US" altLang="zh-CN" dirty="0"/>
              <a:t>Angel-Serving</a:t>
            </a:r>
            <a:r>
              <a:rPr lang="zh-CN" altLang="en-US" dirty="0"/>
              <a:t> </a:t>
            </a:r>
            <a:r>
              <a:rPr lang="en-US" altLang="zh-CN" dirty="0"/>
              <a:t>vs</a:t>
            </a:r>
            <a:r>
              <a:rPr lang="zh-CN" altLang="en-US" dirty="0"/>
              <a:t> </a:t>
            </a:r>
            <a:r>
              <a:rPr lang="en-US" altLang="zh-CN" dirty="0"/>
              <a:t>TF-Serving</a:t>
            </a:r>
            <a:endParaRPr lang="zh-CN" altLang="en-US" dirty="0"/>
          </a:p>
        </p:txBody>
      </p:sp>
      <p:graphicFrame>
        <p:nvGraphicFramePr>
          <p:cNvPr id="46" name="表格 45">
            <a:extLst>
              <a:ext uri="{FF2B5EF4-FFF2-40B4-BE49-F238E27FC236}">
                <a16:creationId xmlns:a16="http://schemas.microsoft.com/office/drawing/2014/main" id="{092B420B-48DF-9540-8213-64F011B72A9E}"/>
              </a:ext>
            </a:extLst>
          </p:cNvPr>
          <p:cNvGraphicFramePr>
            <a:graphicFrameLocks noGrp="1"/>
          </p:cNvGraphicFramePr>
          <p:nvPr>
            <p:extLst>
              <p:ext uri="{D42A27DB-BD31-4B8C-83A1-F6EECF244321}">
                <p14:modId xmlns:p14="http://schemas.microsoft.com/office/powerpoint/2010/main" val="209530326"/>
              </p:ext>
            </p:extLst>
          </p:nvPr>
        </p:nvGraphicFramePr>
        <p:xfrm>
          <a:off x="533401" y="2192021"/>
          <a:ext cx="4673598" cy="2225037"/>
        </p:xfrm>
        <a:graphic>
          <a:graphicData uri="http://schemas.openxmlformats.org/drawingml/2006/table">
            <a:tbl>
              <a:tblPr firstRow="1" bandRow="1">
                <a:tableStyleId>{5C22544A-7EE6-4342-B048-85BDC9FD1C3A}</a:tableStyleId>
              </a:tblPr>
              <a:tblGrid>
                <a:gridCol w="1308099">
                  <a:extLst>
                    <a:ext uri="{9D8B030D-6E8A-4147-A177-3AD203B41FA5}">
                      <a16:colId xmlns:a16="http://schemas.microsoft.com/office/drawing/2014/main" val="2215757832"/>
                    </a:ext>
                  </a:extLst>
                </a:gridCol>
                <a:gridCol w="1727200">
                  <a:extLst>
                    <a:ext uri="{9D8B030D-6E8A-4147-A177-3AD203B41FA5}">
                      <a16:colId xmlns:a16="http://schemas.microsoft.com/office/drawing/2014/main" val="2853306427"/>
                    </a:ext>
                  </a:extLst>
                </a:gridCol>
                <a:gridCol w="1638299">
                  <a:extLst>
                    <a:ext uri="{9D8B030D-6E8A-4147-A177-3AD203B41FA5}">
                      <a16:colId xmlns:a16="http://schemas.microsoft.com/office/drawing/2014/main" val="2493999502"/>
                    </a:ext>
                  </a:extLst>
                </a:gridCol>
              </a:tblGrid>
              <a:tr h="366597">
                <a:tc>
                  <a:txBody>
                    <a:bodyPr/>
                    <a:lstStyle/>
                    <a:p>
                      <a:r>
                        <a:rPr lang="en-US" altLang="zh-CN" dirty="0"/>
                        <a:t>Platform</a:t>
                      </a:r>
                      <a:endParaRPr lang="zh-CN" altLang="en-US" dirty="0"/>
                    </a:p>
                  </a:txBody>
                  <a:tcPr/>
                </a:tc>
                <a:tc>
                  <a:txBody>
                    <a:bodyPr/>
                    <a:lstStyle/>
                    <a:p>
                      <a:r>
                        <a:rPr lang="en-US" altLang="zh-CN" dirty="0"/>
                        <a:t>Angel-Serving</a:t>
                      </a:r>
                      <a:endParaRPr lang="zh-CN" altLang="en-US" dirty="0"/>
                    </a:p>
                  </a:txBody>
                  <a:tcPr/>
                </a:tc>
                <a:tc>
                  <a:txBody>
                    <a:bodyPr/>
                    <a:lstStyle/>
                    <a:p>
                      <a:r>
                        <a:rPr lang="en-US" altLang="zh-CN" dirty="0"/>
                        <a:t>TF-Serving</a:t>
                      </a:r>
                      <a:endParaRPr lang="zh-CN" altLang="en-US" dirty="0"/>
                    </a:p>
                  </a:txBody>
                  <a:tcPr/>
                </a:tc>
                <a:extLst>
                  <a:ext uri="{0D108BD9-81ED-4DB2-BD59-A6C34878D82A}">
                    <a16:rowId xmlns:a16="http://schemas.microsoft.com/office/drawing/2014/main" val="3601223871"/>
                  </a:ext>
                </a:extLst>
              </a:tr>
              <a:tr h="371688">
                <a:tc>
                  <a:txBody>
                    <a:bodyPr/>
                    <a:lstStyle/>
                    <a:p>
                      <a:r>
                        <a:rPr lang="en-US" altLang="zh-CN" dirty="0"/>
                        <a:t>Angel</a:t>
                      </a:r>
                      <a:endParaRPr lang="zh-CN" altLang="en-US" dirty="0"/>
                    </a:p>
                  </a:txBody>
                  <a:tcPr/>
                </a:tc>
                <a:tc>
                  <a:txBody>
                    <a:bodyPr/>
                    <a:lstStyle/>
                    <a:p>
                      <a:pPr marL="0" algn="ctr" defTabSz="914400" rtl="0" eaLnBrk="1" latinLnBrk="0" hangingPunct="1"/>
                      <a:r>
                        <a:rPr lang="zh-CN" altLang="en-US" sz="1800" b="1" kern="1200" dirty="0">
                          <a:solidFill>
                            <a:srgbClr val="00B0F0"/>
                          </a:solidFill>
                          <a:latin typeface="+mn-lt"/>
                          <a:ea typeface="+mn-ea"/>
                          <a:cs typeface="+mn-cs"/>
                        </a:rPr>
                        <a:t>√</a:t>
                      </a:r>
                    </a:p>
                  </a:txBody>
                  <a:tcPr/>
                </a:tc>
                <a:tc>
                  <a:txBody>
                    <a:bodyPr/>
                    <a:lstStyle/>
                    <a:p>
                      <a:pPr marL="0" algn="ctr" defTabSz="914400" rtl="0" eaLnBrk="1" latinLnBrk="0" hangingPunct="1"/>
                      <a:r>
                        <a:rPr lang="en-US" altLang="zh-CN" sz="1800" b="1" kern="1200" dirty="0">
                          <a:solidFill>
                            <a:srgbClr val="C00000"/>
                          </a:solidFill>
                          <a:latin typeface="+mn-lt"/>
                          <a:ea typeface="+mn-ea"/>
                          <a:cs typeface="+mn-cs"/>
                        </a:rPr>
                        <a:t>x</a:t>
                      </a:r>
                      <a:endParaRPr lang="zh-CN" altLang="en-US" sz="1800" b="1" kern="1200" dirty="0">
                        <a:solidFill>
                          <a:srgbClr val="C00000"/>
                        </a:solidFill>
                        <a:latin typeface="+mn-lt"/>
                        <a:ea typeface="+mn-ea"/>
                        <a:cs typeface="+mn-cs"/>
                      </a:endParaRPr>
                    </a:p>
                  </a:txBody>
                  <a:tcPr/>
                </a:tc>
                <a:extLst>
                  <a:ext uri="{0D108BD9-81ED-4DB2-BD59-A6C34878D82A}">
                    <a16:rowId xmlns:a16="http://schemas.microsoft.com/office/drawing/2014/main" val="1439290737"/>
                  </a:ext>
                </a:extLst>
              </a:tr>
              <a:tr h="371688">
                <a:tc>
                  <a:txBody>
                    <a:bodyPr/>
                    <a:lstStyle/>
                    <a:p>
                      <a:r>
                        <a:rPr lang="en-US" altLang="zh-CN" dirty="0"/>
                        <a:t>Spark</a:t>
                      </a:r>
                      <a:endParaRPr lang="zh-CN" altLang="en-US" dirty="0"/>
                    </a:p>
                  </a:txBody>
                  <a:tcPr/>
                </a:tc>
                <a:tc>
                  <a:txBody>
                    <a:bodyPr/>
                    <a:lstStyle/>
                    <a:p>
                      <a:pPr marL="0" algn="ctr" defTabSz="914400" rtl="0" eaLnBrk="1" latinLnBrk="0" hangingPunct="1"/>
                      <a:r>
                        <a:rPr lang="zh-CN" altLang="en-US" sz="1800" b="1" kern="1200" dirty="0">
                          <a:solidFill>
                            <a:srgbClr val="00B0F0"/>
                          </a:solidFill>
                          <a:latin typeface="+mn-lt"/>
                          <a:ea typeface="+mn-ea"/>
                          <a:cs typeface="+mn-cs"/>
                        </a:rPr>
                        <a:t>√</a:t>
                      </a:r>
                    </a:p>
                  </a:txBody>
                  <a:tcPr/>
                </a:tc>
                <a:tc>
                  <a:txBody>
                    <a:bodyPr/>
                    <a:lstStyle/>
                    <a:p>
                      <a:pPr marL="0" algn="ctr" defTabSz="914400" rtl="0" eaLnBrk="1" latinLnBrk="0" hangingPunct="1"/>
                      <a:r>
                        <a:rPr lang="en-US" altLang="zh-CN" sz="1800" b="1" kern="1200" dirty="0">
                          <a:solidFill>
                            <a:srgbClr val="C00000"/>
                          </a:solidFill>
                          <a:latin typeface="+mn-lt"/>
                          <a:ea typeface="+mn-ea"/>
                          <a:cs typeface="+mn-cs"/>
                        </a:rPr>
                        <a:t>x</a:t>
                      </a:r>
                      <a:endParaRPr lang="zh-CN" altLang="en-US" sz="1800" b="1" kern="1200" dirty="0">
                        <a:solidFill>
                          <a:srgbClr val="C00000"/>
                        </a:solidFill>
                        <a:latin typeface="+mn-lt"/>
                        <a:ea typeface="+mn-ea"/>
                        <a:cs typeface="+mn-cs"/>
                      </a:endParaRPr>
                    </a:p>
                  </a:txBody>
                  <a:tcPr/>
                </a:tc>
                <a:extLst>
                  <a:ext uri="{0D108BD9-81ED-4DB2-BD59-A6C34878D82A}">
                    <a16:rowId xmlns:a16="http://schemas.microsoft.com/office/drawing/2014/main" val="341361898"/>
                  </a:ext>
                </a:extLst>
              </a:tr>
              <a:tr h="371688">
                <a:tc>
                  <a:txBody>
                    <a:bodyPr/>
                    <a:lstStyle/>
                    <a:p>
                      <a:r>
                        <a:rPr lang="en-US" altLang="zh-CN" dirty="0"/>
                        <a:t>PyTorch</a:t>
                      </a:r>
                      <a:endParaRPr lang="zh-CN" altLang="en-US" dirty="0"/>
                    </a:p>
                  </a:txBody>
                  <a:tcPr/>
                </a:tc>
                <a:tc>
                  <a:txBody>
                    <a:bodyPr/>
                    <a:lstStyle/>
                    <a:p>
                      <a:pPr marL="0" algn="ctr" defTabSz="914400" rtl="0" eaLnBrk="1" latinLnBrk="0" hangingPunct="1"/>
                      <a:r>
                        <a:rPr lang="zh-CN" altLang="en-US" sz="1800" b="1" kern="1200" dirty="0">
                          <a:solidFill>
                            <a:srgbClr val="00B0F0"/>
                          </a:solidFill>
                          <a:latin typeface="+mn-lt"/>
                          <a:ea typeface="+mn-ea"/>
                          <a:cs typeface="+mn-cs"/>
                        </a:rPr>
                        <a:t>√</a:t>
                      </a:r>
                    </a:p>
                  </a:txBody>
                  <a:tcPr/>
                </a:tc>
                <a:tc>
                  <a:txBody>
                    <a:bodyPr/>
                    <a:lstStyle/>
                    <a:p>
                      <a:pPr marL="0" algn="ctr" defTabSz="914400" rtl="0" eaLnBrk="1" latinLnBrk="0" hangingPunct="1"/>
                      <a:r>
                        <a:rPr lang="en-US" altLang="zh-CN" sz="1800" b="1" kern="1200" dirty="0">
                          <a:solidFill>
                            <a:srgbClr val="C00000"/>
                          </a:solidFill>
                          <a:latin typeface="+mn-lt"/>
                          <a:ea typeface="+mn-ea"/>
                          <a:cs typeface="+mn-cs"/>
                        </a:rPr>
                        <a:t>x</a:t>
                      </a:r>
                      <a:endParaRPr lang="zh-CN" altLang="en-US" sz="1800" b="1" kern="1200" dirty="0">
                        <a:solidFill>
                          <a:srgbClr val="C00000"/>
                        </a:solidFill>
                        <a:latin typeface="+mn-lt"/>
                        <a:ea typeface="+mn-ea"/>
                        <a:cs typeface="+mn-cs"/>
                      </a:endParaRPr>
                    </a:p>
                  </a:txBody>
                  <a:tcPr/>
                </a:tc>
                <a:extLst>
                  <a:ext uri="{0D108BD9-81ED-4DB2-BD59-A6C34878D82A}">
                    <a16:rowId xmlns:a16="http://schemas.microsoft.com/office/drawing/2014/main" val="3455269878"/>
                  </a:ext>
                </a:extLst>
              </a:tr>
              <a:tr h="371688">
                <a:tc>
                  <a:txBody>
                    <a:bodyPr/>
                    <a:lstStyle/>
                    <a:p>
                      <a:r>
                        <a:rPr lang="en-US" altLang="zh-CN" dirty="0"/>
                        <a:t>PMML</a:t>
                      </a:r>
                      <a:endParaRPr lang="zh-CN" altLang="en-US" dirty="0"/>
                    </a:p>
                  </a:txBody>
                  <a:tcPr/>
                </a:tc>
                <a:tc>
                  <a:txBody>
                    <a:bodyPr/>
                    <a:lstStyle/>
                    <a:p>
                      <a:pPr marL="0" algn="ctr" defTabSz="914400" rtl="0" eaLnBrk="1" latinLnBrk="0" hangingPunct="1"/>
                      <a:r>
                        <a:rPr lang="zh-CN" altLang="en-US" sz="1800" b="1" kern="1200" dirty="0">
                          <a:solidFill>
                            <a:srgbClr val="00B0F0"/>
                          </a:solidFill>
                          <a:latin typeface="+mn-lt"/>
                          <a:ea typeface="+mn-ea"/>
                          <a:cs typeface="+mn-cs"/>
                        </a:rPr>
                        <a:t>√</a:t>
                      </a:r>
                    </a:p>
                  </a:txBody>
                  <a:tcPr/>
                </a:tc>
                <a:tc>
                  <a:txBody>
                    <a:bodyPr/>
                    <a:lstStyle/>
                    <a:p>
                      <a:pPr marL="0" algn="ctr" defTabSz="914400" rtl="0" eaLnBrk="1" latinLnBrk="0" hangingPunct="1"/>
                      <a:r>
                        <a:rPr lang="en-US" altLang="zh-CN" sz="1800" b="1" kern="1200" dirty="0">
                          <a:solidFill>
                            <a:srgbClr val="C00000"/>
                          </a:solidFill>
                          <a:latin typeface="+mn-lt"/>
                          <a:ea typeface="+mn-ea"/>
                          <a:cs typeface="+mn-cs"/>
                        </a:rPr>
                        <a:t>x</a:t>
                      </a:r>
                      <a:endParaRPr lang="zh-CN" altLang="en-US" sz="1800" b="1" kern="1200" dirty="0">
                        <a:solidFill>
                          <a:srgbClr val="C00000"/>
                        </a:solidFill>
                        <a:latin typeface="+mn-lt"/>
                        <a:ea typeface="+mn-ea"/>
                        <a:cs typeface="+mn-cs"/>
                      </a:endParaRPr>
                    </a:p>
                  </a:txBody>
                  <a:tcPr/>
                </a:tc>
                <a:extLst>
                  <a:ext uri="{0D108BD9-81ED-4DB2-BD59-A6C34878D82A}">
                    <a16:rowId xmlns:a16="http://schemas.microsoft.com/office/drawing/2014/main" val="588752354"/>
                  </a:ext>
                </a:extLst>
              </a:tr>
              <a:tr h="371688">
                <a:tc>
                  <a:txBody>
                    <a:bodyPr/>
                    <a:lstStyle/>
                    <a:p>
                      <a:r>
                        <a:rPr lang="en-US" altLang="zh-CN" dirty="0"/>
                        <a:t>TensorFlow</a:t>
                      </a:r>
                      <a:endParaRPr lang="zh-CN" altLang="en-US" dirty="0"/>
                    </a:p>
                  </a:txBody>
                  <a:tcPr/>
                </a:tc>
                <a:tc>
                  <a:txBody>
                    <a:bodyPr/>
                    <a:lstStyle/>
                    <a:p>
                      <a:pPr marL="0" algn="ctr" defTabSz="914400" rtl="0" eaLnBrk="1" latinLnBrk="0" hangingPunct="1"/>
                      <a:r>
                        <a:rPr lang="en-US" altLang="zh-CN" sz="1800" b="1" kern="1200" dirty="0">
                          <a:solidFill>
                            <a:srgbClr val="C00000"/>
                          </a:solidFill>
                          <a:latin typeface="+mn-lt"/>
                          <a:ea typeface="+mn-ea"/>
                          <a:cs typeface="+mn-cs"/>
                        </a:rPr>
                        <a:t>x</a:t>
                      </a:r>
                      <a:endParaRPr lang="zh-CN" altLang="en-US" sz="1800" b="1" kern="1200" dirty="0">
                        <a:solidFill>
                          <a:srgbClr val="C00000"/>
                        </a:solidFill>
                        <a:latin typeface="+mn-lt"/>
                        <a:ea typeface="+mn-ea"/>
                        <a:cs typeface="+mn-cs"/>
                      </a:endParaRPr>
                    </a:p>
                  </a:txBody>
                  <a:tcPr/>
                </a:tc>
                <a:tc>
                  <a:txBody>
                    <a:bodyPr/>
                    <a:lstStyle/>
                    <a:p>
                      <a:pPr marL="0" algn="ctr" defTabSz="914400" rtl="0" eaLnBrk="1" latinLnBrk="0" hangingPunct="1"/>
                      <a:r>
                        <a:rPr lang="zh-CN" altLang="en-US" sz="1800" b="1" kern="1200" dirty="0">
                          <a:solidFill>
                            <a:srgbClr val="00B0F0"/>
                          </a:solidFill>
                          <a:latin typeface="+mn-lt"/>
                          <a:ea typeface="+mn-ea"/>
                          <a:cs typeface="+mn-cs"/>
                        </a:rPr>
                        <a:t>√</a:t>
                      </a:r>
                    </a:p>
                  </a:txBody>
                  <a:tcPr/>
                </a:tc>
                <a:extLst>
                  <a:ext uri="{0D108BD9-81ED-4DB2-BD59-A6C34878D82A}">
                    <a16:rowId xmlns:a16="http://schemas.microsoft.com/office/drawing/2014/main" val="2917403470"/>
                  </a:ext>
                </a:extLst>
              </a:tr>
            </a:tbl>
          </a:graphicData>
        </a:graphic>
      </p:graphicFrame>
      <p:graphicFrame>
        <p:nvGraphicFramePr>
          <p:cNvPr id="48" name="表格 47">
            <a:extLst>
              <a:ext uri="{FF2B5EF4-FFF2-40B4-BE49-F238E27FC236}">
                <a16:creationId xmlns:a16="http://schemas.microsoft.com/office/drawing/2014/main" id="{94F55B6A-5DB8-8D4E-8E58-BA5808525C3C}"/>
              </a:ext>
            </a:extLst>
          </p:cNvPr>
          <p:cNvGraphicFramePr>
            <a:graphicFrameLocks noGrp="1"/>
          </p:cNvGraphicFramePr>
          <p:nvPr>
            <p:extLst>
              <p:ext uri="{D42A27DB-BD31-4B8C-83A1-F6EECF244321}">
                <p14:modId xmlns:p14="http://schemas.microsoft.com/office/powerpoint/2010/main" val="2114133928"/>
              </p:ext>
            </p:extLst>
          </p:nvPr>
        </p:nvGraphicFramePr>
        <p:xfrm>
          <a:off x="6146800" y="2192020"/>
          <a:ext cx="5331069" cy="2225040"/>
        </p:xfrm>
        <a:graphic>
          <a:graphicData uri="http://schemas.openxmlformats.org/drawingml/2006/table">
            <a:tbl>
              <a:tblPr firstRow="1" bandRow="1">
                <a:tableStyleId>{5C22544A-7EE6-4342-B048-85BDC9FD1C3A}</a:tableStyleId>
              </a:tblPr>
              <a:tblGrid>
                <a:gridCol w="1916723">
                  <a:extLst>
                    <a:ext uri="{9D8B030D-6E8A-4147-A177-3AD203B41FA5}">
                      <a16:colId xmlns:a16="http://schemas.microsoft.com/office/drawing/2014/main" val="2215757832"/>
                    </a:ext>
                  </a:extLst>
                </a:gridCol>
                <a:gridCol w="1712546">
                  <a:extLst>
                    <a:ext uri="{9D8B030D-6E8A-4147-A177-3AD203B41FA5}">
                      <a16:colId xmlns:a16="http://schemas.microsoft.com/office/drawing/2014/main" val="2853306427"/>
                    </a:ext>
                  </a:extLst>
                </a:gridCol>
                <a:gridCol w="1701800">
                  <a:extLst>
                    <a:ext uri="{9D8B030D-6E8A-4147-A177-3AD203B41FA5}">
                      <a16:colId xmlns:a16="http://schemas.microsoft.com/office/drawing/2014/main" val="2493999502"/>
                    </a:ext>
                  </a:extLst>
                </a:gridCol>
              </a:tblGrid>
              <a:tr h="370840">
                <a:tc>
                  <a:txBody>
                    <a:bodyPr/>
                    <a:lstStyle/>
                    <a:p>
                      <a:endParaRPr lang="zh-CN" altLang="en-US" dirty="0"/>
                    </a:p>
                  </a:txBody>
                  <a:tcPr/>
                </a:tc>
                <a:tc>
                  <a:txBody>
                    <a:bodyPr/>
                    <a:lstStyle/>
                    <a:p>
                      <a:r>
                        <a:rPr lang="en-US" altLang="zh-CN" dirty="0"/>
                        <a:t>Angel-Serving</a:t>
                      </a:r>
                      <a:endParaRPr lang="zh-CN" altLang="en-US" dirty="0"/>
                    </a:p>
                  </a:txBody>
                  <a:tcPr/>
                </a:tc>
                <a:tc>
                  <a:txBody>
                    <a:bodyPr/>
                    <a:lstStyle/>
                    <a:p>
                      <a:r>
                        <a:rPr lang="en-US" altLang="zh-CN" dirty="0"/>
                        <a:t>TF-Serving</a:t>
                      </a:r>
                      <a:endParaRPr lang="zh-CN" altLang="en-US" dirty="0"/>
                    </a:p>
                  </a:txBody>
                  <a:tcPr/>
                </a:tc>
                <a:extLst>
                  <a:ext uri="{0D108BD9-81ED-4DB2-BD59-A6C34878D82A}">
                    <a16:rowId xmlns:a16="http://schemas.microsoft.com/office/drawing/2014/main" val="3601223871"/>
                  </a:ext>
                </a:extLst>
              </a:tr>
              <a:tr h="370840">
                <a:tc>
                  <a:txBody>
                    <a:bodyPr/>
                    <a:lstStyle/>
                    <a:p>
                      <a:r>
                        <a:rPr lang="en-US" altLang="zh-CN" dirty="0"/>
                        <a:t>Total time(s)</a:t>
                      </a:r>
                      <a:endParaRPr lang="zh-CN" altLang="en-US" dirty="0"/>
                    </a:p>
                  </a:txBody>
                  <a:tcPr/>
                </a:tc>
                <a:tc>
                  <a:txBody>
                    <a:bodyPr/>
                    <a:lstStyle/>
                    <a:p>
                      <a:r>
                        <a:rPr lang="en-US" altLang="zh-CN" dirty="0"/>
                        <a:t>56</a:t>
                      </a:r>
                      <a:endParaRPr lang="zh-CN" altLang="en-US" dirty="0"/>
                    </a:p>
                  </a:txBody>
                  <a:tcPr/>
                </a:tc>
                <a:tc>
                  <a:txBody>
                    <a:bodyPr/>
                    <a:lstStyle/>
                    <a:p>
                      <a:r>
                        <a:rPr lang="en-US" altLang="zh-CN" dirty="0"/>
                        <a:t>59</a:t>
                      </a:r>
                      <a:endParaRPr lang="zh-CN" altLang="en-US" dirty="0"/>
                    </a:p>
                  </a:txBody>
                  <a:tcPr/>
                </a:tc>
                <a:extLst>
                  <a:ext uri="{0D108BD9-81ED-4DB2-BD59-A6C34878D82A}">
                    <a16:rowId xmlns:a16="http://schemas.microsoft.com/office/drawing/2014/main" val="1439290737"/>
                  </a:ext>
                </a:extLst>
              </a:tr>
              <a:tr h="370840">
                <a:tc>
                  <a:txBody>
                    <a:bodyPr/>
                    <a:lstStyle/>
                    <a:p>
                      <a:r>
                        <a:rPr lang="en-US" altLang="zh-CN" dirty="0"/>
                        <a:t>Min(</a:t>
                      </a:r>
                      <a:r>
                        <a:rPr lang="en-US" altLang="zh-CN" dirty="0" err="1"/>
                        <a:t>ms</a:t>
                      </a:r>
                      <a:r>
                        <a:rPr lang="en-US" altLang="zh-CN" dirty="0"/>
                        <a:t>)</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341361898"/>
                  </a:ext>
                </a:extLst>
              </a:tr>
              <a:tr h="370840">
                <a:tc>
                  <a:txBody>
                    <a:bodyPr/>
                    <a:lstStyle/>
                    <a:p>
                      <a:r>
                        <a:rPr lang="en-US" altLang="zh-CN" dirty="0"/>
                        <a:t>Avg(</a:t>
                      </a:r>
                      <a:r>
                        <a:rPr lang="en-US" altLang="zh-CN" dirty="0" err="1"/>
                        <a:t>ms</a:t>
                      </a:r>
                      <a:r>
                        <a:rPr lang="en-US" altLang="zh-CN" dirty="0"/>
                        <a:t>)</a:t>
                      </a:r>
                      <a:endParaRPr lang="zh-CN" altLang="en-US" dirty="0"/>
                    </a:p>
                  </a:txBody>
                  <a:tcPr/>
                </a:tc>
                <a:tc>
                  <a:txBody>
                    <a:bodyPr/>
                    <a:lstStyle/>
                    <a:p>
                      <a:r>
                        <a:rPr lang="en-US" altLang="zh-CN" dirty="0"/>
                        <a:t>2</a:t>
                      </a:r>
                      <a:endParaRPr lang="zh-CN" altLang="en-US" dirty="0"/>
                    </a:p>
                  </a:txBody>
                  <a:tcPr/>
                </a:tc>
                <a:tc>
                  <a:txBody>
                    <a:bodyPr/>
                    <a:lstStyle/>
                    <a:p>
                      <a:r>
                        <a:rPr lang="en-US" altLang="zh-CN" dirty="0"/>
                        <a:t>2</a:t>
                      </a:r>
                      <a:endParaRPr lang="zh-CN" altLang="en-US" dirty="0"/>
                    </a:p>
                  </a:txBody>
                  <a:tcPr/>
                </a:tc>
                <a:extLst>
                  <a:ext uri="{0D108BD9-81ED-4DB2-BD59-A6C34878D82A}">
                    <a16:rowId xmlns:a16="http://schemas.microsoft.com/office/drawing/2014/main" val="3455269878"/>
                  </a:ext>
                </a:extLst>
              </a:tr>
              <a:tr h="370840">
                <a:tc>
                  <a:txBody>
                    <a:bodyPr/>
                    <a:lstStyle/>
                    <a:p>
                      <a:r>
                        <a:rPr lang="en-US" altLang="zh-CN" dirty="0"/>
                        <a:t>99% consume(</a:t>
                      </a:r>
                      <a:r>
                        <a:rPr lang="en-US" altLang="zh-CN" dirty="0" err="1"/>
                        <a:t>ms</a:t>
                      </a:r>
                      <a:r>
                        <a:rPr lang="en-US" altLang="zh-CN" dirty="0"/>
                        <a:t>)</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extLst>
                  <a:ext uri="{0D108BD9-81ED-4DB2-BD59-A6C34878D82A}">
                    <a16:rowId xmlns:a16="http://schemas.microsoft.com/office/drawing/2014/main" val="588752354"/>
                  </a:ext>
                </a:extLst>
              </a:tr>
              <a:tr h="370840">
                <a:tc>
                  <a:txBody>
                    <a:bodyPr/>
                    <a:lstStyle/>
                    <a:p>
                      <a:r>
                        <a:rPr lang="en-US" altLang="zh-CN" dirty="0"/>
                        <a:t>QPS</a:t>
                      </a:r>
                      <a:endParaRPr lang="zh-CN" altLang="en-US" dirty="0"/>
                    </a:p>
                  </a:txBody>
                  <a:tcPr/>
                </a:tc>
                <a:tc>
                  <a:txBody>
                    <a:bodyPr/>
                    <a:lstStyle/>
                    <a:p>
                      <a:r>
                        <a:rPr lang="en-US" altLang="zh-CN" dirty="0"/>
                        <a:t>1900</a:t>
                      </a:r>
                      <a:endParaRPr lang="zh-CN" altLang="en-US" dirty="0"/>
                    </a:p>
                  </a:txBody>
                  <a:tcPr/>
                </a:tc>
                <a:tc>
                  <a:txBody>
                    <a:bodyPr/>
                    <a:lstStyle/>
                    <a:p>
                      <a:r>
                        <a:rPr lang="en-US" altLang="zh-CN" dirty="0"/>
                        <a:t>1800</a:t>
                      </a:r>
                      <a:endParaRPr lang="zh-CN" altLang="en-US" dirty="0"/>
                    </a:p>
                  </a:txBody>
                  <a:tcPr/>
                </a:tc>
                <a:extLst>
                  <a:ext uri="{0D108BD9-81ED-4DB2-BD59-A6C34878D82A}">
                    <a16:rowId xmlns:a16="http://schemas.microsoft.com/office/drawing/2014/main" val="2917403470"/>
                  </a:ext>
                </a:extLst>
              </a:tr>
            </a:tbl>
          </a:graphicData>
        </a:graphic>
      </p:graphicFrame>
      <p:sp>
        <p:nvSpPr>
          <p:cNvPr id="3" name="矩形 2"/>
          <p:cNvSpPr/>
          <p:nvPr/>
        </p:nvSpPr>
        <p:spPr>
          <a:xfrm>
            <a:off x="7078784" y="4606836"/>
            <a:ext cx="3467100" cy="1200329"/>
          </a:xfrm>
          <a:prstGeom prst="rect">
            <a:avLst/>
          </a:prstGeom>
        </p:spPr>
        <p:txBody>
          <a:bodyPr wrap="square">
            <a:spAutoFit/>
          </a:bodyPr>
          <a:lstStyle/>
          <a:p>
            <a:pPr algn="ctr"/>
            <a:r>
              <a:rPr lang="en-US" altLang="zh-CN" b="1" dirty="0">
                <a:solidFill>
                  <a:schemeClr val="bg1"/>
                </a:solidFill>
              </a:rPr>
              <a:t>Total requests: 100000</a:t>
            </a:r>
          </a:p>
          <a:p>
            <a:pPr algn="ctr"/>
            <a:r>
              <a:rPr lang="en-US" altLang="zh-CN" b="1" dirty="0">
                <a:solidFill>
                  <a:schemeClr val="bg1"/>
                </a:solidFill>
              </a:rPr>
              <a:t>Test environment: 24cores 24G</a:t>
            </a:r>
          </a:p>
          <a:p>
            <a:pPr algn="ctr"/>
            <a:r>
              <a:rPr lang="en-US" altLang="zh-CN" b="1" dirty="0">
                <a:solidFill>
                  <a:schemeClr val="bg1"/>
                </a:solidFill>
              </a:rPr>
              <a:t>Concurrent thread: 5</a:t>
            </a:r>
          </a:p>
          <a:p>
            <a:pPr algn="ctr"/>
            <a:r>
              <a:rPr lang="en-US" altLang="zh-CN" b="1" dirty="0">
                <a:solidFill>
                  <a:schemeClr val="bg1"/>
                </a:solidFill>
              </a:rPr>
              <a:t>Model: DeepFM (100w features)</a:t>
            </a:r>
            <a:endParaRPr lang="zh-CN" altLang="en-US" b="1" dirty="0">
              <a:solidFill>
                <a:schemeClr val="bg1"/>
              </a:solidFill>
            </a:endParaRPr>
          </a:p>
        </p:txBody>
      </p:sp>
    </p:spTree>
    <p:extLst>
      <p:ext uri="{BB962C8B-B14F-4D97-AF65-F5344CB8AC3E}">
        <p14:creationId xmlns:p14="http://schemas.microsoft.com/office/powerpoint/2010/main" val="31128215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422B1CC-F040-544A-A134-0579755724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Tree>
    <p:extLst>
      <p:ext uri="{BB962C8B-B14F-4D97-AF65-F5344CB8AC3E}">
        <p14:creationId xmlns:p14="http://schemas.microsoft.com/office/powerpoint/2010/main" val="1306682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Short Video Recommendation in Tencent</a:t>
            </a:r>
            <a:endParaRPr lang="zh-CN" altLang="en-US" dirty="0"/>
          </a:p>
        </p:txBody>
      </p:sp>
      <p:sp>
        <p:nvSpPr>
          <p:cNvPr id="5" name="上箭头 4"/>
          <p:cNvSpPr/>
          <p:nvPr/>
        </p:nvSpPr>
        <p:spPr>
          <a:xfrm>
            <a:off x="7539128" y="3123727"/>
            <a:ext cx="248581" cy="517728"/>
          </a:xfrm>
          <a:prstGeom prst="up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 name="燕尾形箭头 5"/>
          <p:cNvSpPr/>
          <p:nvPr/>
        </p:nvSpPr>
        <p:spPr>
          <a:xfrm rot="5400000">
            <a:off x="6187021" y="3615828"/>
            <a:ext cx="514232" cy="245523"/>
          </a:xfrm>
          <a:prstGeom prst="notched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燕尾形箭头 6"/>
          <p:cNvSpPr/>
          <p:nvPr/>
        </p:nvSpPr>
        <p:spPr>
          <a:xfrm rot="16200000">
            <a:off x="5056847" y="3260955"/>
            <a:ext cx="710118" cy="355030"/>
          </a:xfrm>
          <a:prstGeom prst="notchedRight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 name="右箭头 7"/>
          <p:cNvSpPr/>
          <p:nvPr/>
        </p:nvSpPr>
        <p:spPr>
          <a:xfrm>
            <a:off x="9096260" y="2648514"/>
            <a:ext cx="465512" cy="230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pic>
        <p:nvPicPr>
          <p:cNvPr id="9" name="图片 8"/>
          <p:cNvPicPr>
            <a:picLocks noChangeAspect="1"/>
          </p:cNvPicPr>
          <p:nvPr/>
        </p:nvPicPr>
        <p:blipFill>
          <a:blip r:embed="rId3">
            <a:clrChange>
              <a:clrFrom>
                <a:srgbClr val="FFFFFF"/>
              </a:clrFrom>
              <a:clrTo>
                <a:srgbClr val="FFFFFF">
                  <a:alpha val="0"/>
                </a:srgbClr>
              </a:clrTo>
            </a:clrChange>
            <a:duotone>
              <a:schemeClr val="accent4">
                <a:shade val="45000"/>
                <a:satMod val="135000"/>
              </a:schemeClr>
              <a:prstClr val="white"/>
            </a:duotone>
          </a:blip>
          <a:stretch>
            <a:fillRect/>
          </a:stretch>
        </p:blipFill>
        <p:spPr>
          <a:xfrm>
            <a:off x="3125933" y="2163586"/>
            <a:ext cx="450778" cy="732515"/>
          </a:xfrm>
          <a:prstGeom prst="rect">
            <a:avLst/>
          </a:prstGeom>
        </p:spPr>
      </p:pic>
      <p:pic>
        <p:nvPicPr>
          <p:cNvPr id="10" name="图片 9"/>
          <p:cNvPicPr>
            <a:picLocks noChangeAspect="1"/>
          </p:cNvPicPr>
          <p:nvPr/>
        </p:nvPicPr>
        <p:blipFill>
          <a:blip r:embed="rId4">
            <a:clrChange>
              <a:clrFrom>
                <a:srgbClr val="FFFFFF"/>
              </a:clrFrom>
              <a:clrTo>
                <a:srgbClr val="FFFFFF">
                  <a:alpha val="0"/>
                </a:srgbClr>
              </a:clrTo>
            </a:clrChange>
          </a:blip>
          <a:stretch>
            <a:fillRect/>
          </a:stretch>
        </p:blipFill>
        <p:spPr>
          <a:xfrm>
            <a:off x="4816826" y="1836420"/>
            <a:ext cx="323030" cy="315915"/>
          </a:xfrm>
          <a:prstGeom prst="rect">
            <a:avLst/>
          </a:prstGeom>
        </p:spPr>
      </p:pic>
      <p:pic>
        <p:nvPicPr>
          <p:cNvPr id="11" name="图片 10"/>
          <p:cNvPicPr>
            <a:picLocks noChangeAspect="1"/>
          </p:cNvPicPr>
          <p:nvPr/>
        </p:nvPicPr>
        <p:blipFill>
          <a:blip r:embed="rId5"/>
          <a:stretch>
            <a:fillRect/>
          </a:stretch>
        </p:blipFill>
        <p:spPr>
          <a:xfrm>
            <a:off x="1355744" y="2163586"/>
            <a:ext cx="411004" cy="732515"/>
          </a:xfrm>
          <a:prstGeom prst="rect">
            <a:avLst/>
          </a:prstGeom>
        </p:spPr>
      </p:pic>
      <p:sp>
        <p:nvSpPr>
          <p:cNvPr id="12" name="矩形 11"/>
          <p:cNvSpPr/>
          <p:nvPr/>
        </p:nvSpPr>
        <p:spPr>
          <a:xfrm>
            <a:off x="5102150" y="1844559"/>
            <a:ext cx="730777" cy="307777"/>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Storm</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3" name="矩形 12"/>
          <p:cNvSpPr/>
          <p:nvPr/>
        </p:nvSpPr>
        <p:spPr>
          <a:xfrm>
            <a:off x="3002124" y="1855808"/>
            <a:ext cx="698396" cy="307777"/>
          </a:xfrm>
          <a:prstGeom prst="rect">
            <a:avLst/>
          </a:prstGeom>
        </p:spPr>
        <p:txBody>
          <a:bodyPr wrap="none">
            <a:spAutoFit/>
          </a:bodyPr>
          <a:lstStyle/>
          <a:p>
            <a:r>
              <a:rPr lang="en-US" altLang="zh-CN" b="1" dirty="0">
                <a:solidFill>
                  <a:schemeClr val="bg1"/>
                </a:solidFill>
                <a:latin typeface="微软雅黑" panose="020B0503020204020204" pitchFamily="34" charset="-122"/>
                <a:ea typeface="微软雅黑" panose="020B0503020204020204" pitchFamily="34" charset="-122"/>
              </a:rPr>
              <a:t>Kafka</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14" name="矩形 13"/>
          <p:cNvSpPr/>
          <p:nvPr/>
        </p:nvSpPr>
        <p:spPr>
          <a:xfrm>
            <a:off x="956381" y="2998714"/>
            <a:ext cx="1314654" cy="523220"/>
          </a:xfrm>
          <a:prstGeom prst="rect">
            <a:avLst/>
          </a:prstGeom>
        </p:spPr>
        <p:txBody>
          <a:bodyPr wrap="none">
            <a:spAutoFit/>
          </a:bodyPr>
          <a:lstStyle/>
          <a:p>
            <a:pPr algn="ctr"/>
            <a:r>
              <a:rPr lang="en-US" altLang="zh-CN" dirty="0">
                <a:solidFill>
                  <a:srgbClr val="FFFF00"/>
                </a:solidFill>
              </a:rPr>
              <a:t>user/video play</a:t>
            </a:r>
          </a:p>
          <a:p>
            <a:pPr algn="ctr"/>
            <a:r>
              <a:rPr lang="en-US" altLang="zh-CN" dirty="0">
                <a:solidFill>
                  <a:srgbClr val="FFFF00"/>
                </a:solidFill>
              </a:rPr>
              <a:t>context</a:t>
            </a:r>
            <a:endParaRPr lang="zh-CN" altLang="en-US" dirty="0">
              <a:solidFill>
                <a:srgbClr val="FFFF00"/>
              </a:solidFill>
            </a:endParaRPr>
          </a:p>
        </p:txBody>
      </p:sp>
      <p:grpSp>
        <p:nvGrpSpPr>
          <p:cNvPr id="15" name="组合 14"/>
          <p:cNvGrpSpPr/>
          <p:nvPr/>
        </p:nvGrpSpPr>
        <p:grpSpPr>
          <a:xfrm>
            <a:off x="6372861" y="2276041"/>
            <a:ext cx="121763" cy="988286"/>
            <a:chOff x="4781550" y="1618989"/>
            <a:chExt cx="121763" cy="988286"/>
          </a:xfrm>
        </p:grpSpPr>
        <p:sp>
          <p:nvSpPr>
            <p:cNvPr id="16" name="矩形 15"/>
            <p:cNvSpPr/>
            <p:nvPr/>
          </p:nvSpPr>
          <p:spPr>
            <a:xfrm>
              <a:off x="4781550" y="1618989"/>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7" name="矩形 16"/>
            <p:cNvSpPr/>
            <p:nvPr/>
          </p:nvSpPr>
          <p:spPr>
            <a:xfrm>
              <a:off x="4781550" y="1742778"/>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8" name="矩形 17"/>
            <p:cNvSpPr/>
            <p:nvPr/>
          </p:nvSpPr>
          <p:spPr>
            <a:xfrm>
              <a:off x="4781550" y="1866567"/>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19" name="矩形 18"/>
            <p:cNvSpPr/>
            <p:nvPr/>
          </p:nvSpPr>
          <p:spPr>
            <a:xfrm>
              <a:off x="4781550" y="1990356"/>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0" name="矩形 19"/>
            <p:cNvSpPr/>
            <p:nvPr/>
          </p:nvSpPr>
          <p:spPr>
            <a:xfrm>
              <a:off x="4781550" y="2114145"/>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1" name="矩形 20"/>
            <p:cNvSpPr/>
            <p:nvPr/>
          </p:nvSpPr>
          <p:spPr>
            <a:xfrm>
              <a:off x="4781550" y="2237934"/>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2" name="矩形 21"/>
            <p:cNvSpPr/>
            <p:nvPr/>
          </p:nvSpPr>
          <p:spPr>
            <a:xfrm>
              <a:off x="4781550" y="2361723"/>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3" name="矩形 22"/>
            <p:cNvSpPr/>
            <p:nvPr/>
          </p:nvSpPr>
          <p:spPr>
            <a:xfrm>
              <a:off x="4781550" y="2485512"/>
              <a:ext cx="121763" cy="121763"/>
            </a:xfrm>
            <a:prstGeom prst="rect">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grpSp>
      <p:sp>
        <p:nvSpPr>
          <p:cNvPr id="24" name="虚尾箭头 23"/>
          <p:cNvSpPr/>
          <p:nvPr/>
        </p:nvSpPr>
        <p:spPr>
          <a:xfrm>
            <a:off x="2045821" y="2419567"/>
            <a:ext cx="414027" cy="288722"/>
          </a:xfrm>
          <a:prstGeom prst="stripedRightArrow">
            <a:avLst>
              <a:gd name="adj1" fmla="val 52804"/>
              <a:gd name="adj2" fmla="val 3820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右箭头 24"/>
          <p:cNvSpPr/>
          <p:nvPr/>
        </p:nvSpPr>
        <p:spPr>
          <a:xfrm>
            <a:off x="3694860" y="2448556"/>
            <a:ext cx="454180" cy="2307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808062" y="2163586"/>
            <a:ext cx="3723799" cy="1401844"/>
          </a:xfrm>
          <a:prstGeom prst="roundRect">
            <a:avLst/>
          </a:prstGeom>
          <a:noFill/>
          <a:ln w="19050">
            <a:solidFill>
              <a:srgbClr val="C0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27" name="文本框 26"/>
          <p:cNvSpPr txBox="1"/>
          <p:nvPr/>
        </p:nvSpPr>
        <p:spPr>
          <a:xfrm>
            <a:off x="6041102" y="3207928"/>
            <a:ext cx="750526" cy="276999"/>
          </a:xfrm>
          <a:prstGeom prst="rect">
            <a:avLst/>
          </a:prstGeom>
          <a:noFill/>
        </p:spPr>
        <p:txBody>
          <a:bodyPr wrap="none" rtlCol="0">
            <a:spAutoFit/>
          </a:bodyPr>
          <a:lstStyle/>
          <a:p>
            <a:r>
              <a:rPr lang="en-US" altLang="zh-CN" sz="1200" b="1" dirty="0">
                <a:solidFill>
                  <a:srgbClr val="FFC000"/>
                </a:solidFill>
              </a:rPr>
              <a:t>features</a:t>
            </a:r>
            <a:endParaRPr lang="zh-CN" altLang="en-US" sz="1200" b="1" dirty="0">
              <a:solidFill>
                <a:srgbClr val="FFC000"/>
              </a:solidFill>
            </a:endParaRPr>
          </a:p>
        </p:txBody>
      </p:sp>
      <p:sp>
        <p:nvSpPr>
          <p:cNvPr id="28" name="流程图: 多文档 27"/>
          <p:cNvSpPr/>
          <p:nvPr/>
        </p:nvSpPr>
        <p:spPr>
          <a:xfrm>
            <a:off x="9704194" y="2345555"/>
            <a:ext cx="789709" cy="845425"/>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rgbClr val="FFC000"/>
                </a:solidFill>
              </a:rPr>
              <a:t>Model</a:t>
            </a:r>
            <a:endParaRPr lang="zh-CN" altLang="en-US" sz="1200" b="1" dirty="0">
              <a:solidFill>
                <a:srgbClr val="FFC000"/>
              </a:solidFill>
            </a:endParaRPr>
          </a:p>
        </p:txBody>
      </p:sp>
      <p:sp>
        <p:nvSpPr>
          <p:cNvPr id="29" name="矩形 28"/>
          <p:cNvSpPr/>
          <p:nvPr/>
        </p:nvSpPr>
        <p:spPr>
          <a:xfrm>
            <a:off x="5016033" y="2303073"/>
            <a:ext cx="851515" cy="646331"/>
          </a:xfrm>
          <a:prstGeom prst="rect">
            <a:avLst/>
          </a:prstGeom>
          <a:ln>
            <a:solidFill>
              <a:srgbClr val="92D050"/>
            </a:solidFill>
          </a:ln>
        </p:spPr>
        <p:txBody>
          <a:bodyPr wrap="none">
            <a:spAutoFit/>
          </a:bodyPr>
          <a:lstStyle/>
          <a:p>
            <a:pPr algn="ctr"/>
            <a:r>
              <a:rPr lang="en-US" altLang="zh-CN" sz="1200" dirty="0">
                <a:solidFill>
                  <a:srgbClr val="FFC000"/>
                </a:solidFill>
              </a:rPr>
              <a:t>Real-time</a:t>
            </a:r>
          </a:p>
          <a:p>
            <a:pPr algn="ctr"/>
            <a:r>
              <a:rPr lang="en-US" altLang="zh-CN" sz="1200" dirty="0">
                <a:solidFill>
                  <a:srgbClr val="FFC000"/>
                </a:solidFill>
              </a:rPr>
              <a:t>Feature</a:t>
            </a:r>
          </a:p>
          <a:p>
            <a:pPr algn="ctr"/>
            <a:r>
              <a:rPr lang="en-US" altLang="zh-CN" sz="1200" dirty="0">
                <a:solidFill>
                  <a:srgbClr val="FFC000"/>
                </a:solidFill>
              </a:rPr>
              <a:t>Generator</a:t>
            </a:r>
            <a:endParaRPr lang="zh-CN" altLang="en-US" sz="1200" dirty="0">
              <a:solidFill>
                <a:srgbClr val="FFC000"/>
              </a:solidFill>
            </a:endParaRPr>
          </a:p>
        </p:txBody>
      </p:sp>
      <p:grpSp>
        <p:nvGrpSpPr>
          <p:cNvPr id="30" name="组合 29"/>
          <p:cNvGrpSpPr/>
          <p:nvPr/>
        </p:nvGrpSpPr>
        <p:grpSpPr>
          <a:xfrm>
            <a:off x="4911752" y="3860602"/>
            <a:ext cx="1007006" cy="804118"/>
            <a:chOff x="3172873" y="2932173"/>
            <a:chExt cx="1007006" cy="804118"/>
          </a:xfrm>
        </p:grpSpPr>
        <p:sp>
          <p:nvSpPr>
            <p:cNvPr id="31" name="流程图: 磁盘 30"/>
            <p:cNvSpPr/>
            <p:nvPr/>
          </p:nvSpPr>
          <p:spPr>
            <a:xfrm>
              <a:off x="3240722" y="2932173"/>
              <a:ext cx="871306" cy="393902"/>
            </a:xfrm>
            <a:prstGeom prst="flowChartMagneticDisk">
              <a:avLst/>
            </a:prstGeom>
            <a:solidFill>
              <a:srgbClr val="7030A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900" dirty="0"/>
                <a:t>CKV </a:t>
              </a:r>
              <a:r>
                <a:rPr lang="en-US" altLang="zh-CN" sz="500" dirty="0"/>
                <a:t>(Tencent)</a:t>
              </a:r>
            </a:p>
            <a:p>
              <a:pPr algn="ctr"/>
              <a:endParaRPr lang="en-US" altLang="zh-CN" sz="100" dirty="0"/>
            </a:p>
            <a:p>
              <a:pPr algn="ctr"/>
              <a:r>
                <a:rPr lang="en-US" altLang="zh-CN" sz="900" dirty="0"/>
                <a:t>Berkeley DB</a:t>
              </a:r>
              <a:endParaRPr lang="zh-CN" altLang="en-US" sz="900" dirty="0"/>
            </a:p>
          </p:txBody>
        </p:sp>
        <p:sp>
          <p:nvSpPr>
            <p:cNvPr id="32" name="矩形 31"/>
            <p:cNvSpPr/>
            <p:nvPr/>
          </p:nvSpPr>
          <p:spPr>
            <a:xfrm>
              <a:off x="3172873" y="3274626"/>
              <a:ext cx="1007006" cy="461665"/>
            </a:xfrm>
            <a:prstGeom prst="rect">
              <a:avLst/>
            </a:prstGeom>
          </p:spPr>
          <p:txBody>
            <a:bodyPr wrap="none">
              <a:spAutoFit/>
            </a:bodyPr>
            <a:lstStyle/>
            <a:p>
              <a:pPr algn="ctr"/>
              <a:r>
                <a:rPr lang="en-US" altLang="zh-CN" sz="1200" dirty="0">
                  <a:solidFill>
                    <a:srgbClr val="FFC000"/>
                  </a:solidFill>
                </a:rPr>
                <a:t>user profile</a:t>
              </a:r>
            </a:p>
            <a:p>
              <a:pPr algn="ctr"/>
              <a:r>
                <a:rPr lang="en-US" altLang="zh-CN" sz="1200" dirty="0">
                  <a:solidFill>
                    <a:srgbClr val="FFC000"/>
                  </a:solidFill>
                </a:rPr>
                <a:t>video profile</a:t>
              </a:r>
            </a:p>
          </p:txBody>
        </p:sp>
      </p:grpSp>
      <p:sp>
        <p:nvSpPr>
          <p:cNvPr id="33" name="矩形 32"/>
          <p:cNvSpPr/>
          <p:nvPr/>
        </p:nvSpPr>
        <p:spPr>
          <a:xfrm>
            <a:off x="5465482" y="3269458"/>
            <a:ext cx="561371" cy="276999"/>
          </a:xfrm>
          <a:prstGeom prst="rect">
            <a:avLst/>
          </a:prstGeom>
        </p:spPr>
        <p:txBody>
          <a:bodyPr wrap="none">
            <a:spAutoFit/>
          </a:bodyPr>
          <a:lstStyle/>
          <a:p>
            <a:pPr algn="ctr"/>
            <a:r>
              <a:rPr lang="en-US" altLang="zh-CN" sz="1200" dirty="0">
                <a:solidFill>
                  <a:srgbClr val="FFC000"/>
                </a:solidFill>
              </a:rPr>
              <a:t>query</a:t>
            </a:r>
            <a:endParaRPr lang="zh-CN" altLang="en-US" sz="1200" dirty="0">
              <a:solidFill>
                <a:srgbClr val="FFC000"/>
              </a:solidFill>
            </a:endParaRPr>
          </a:p>
        </p:txBody>
      </p:sp>
      <p:sp>
        <p:nvSpPr>
          <p:cNvPr id="34" name="右箭头 33"/>
          <p:cNvSpPr/>
          <p:nvPr/>
        </p:nvSpPr>
        <p:spPr>
          <a:xfrm>
            <a:off x="5990365" y="2471952"/>
            <a:ext cx="270073" cy="1839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5" name="文本框 34"/>
          <p:cNvSpPr txBox="1"/>
          <p:nvPr/>
        </p:nvSpPr>
        <p:spPr>
          <a:xfrm>
            <a:off x="682418" y="4450299"/>
            <a:ext cx="6484964" cy="2308324"/>
          </a:xfrm>
          <a:prstGeom prst="rect">
            <a:avLst/>
          </a:prstGeom>
          <a:noFill/>
        </p:spPr>
        <p:txBody>
          <a:bodyPr wrap="square" rtlCol="0">
            <a:spAutoFit/>
          </a:bodyPr>
          <a:lstStyle/>
          <a:p>
            <a:r>
              <a:rPr lang="en-US" altLang="zh-CN" dirty="0">
                <a:solidFill>
                  <a:schemeClr val="bg1"/>
                </a:solidFill>
              </a:rPr>
              <a:t>Feature size: 63+ k</a:t>
            </a:r>
          </a:p>
          <a:p>
            <a:endParaRPr lang="en-US" altLang="zh-CN" dirty="0">
              <a:solidFill>
                <a:schemeClr val="bg1"/>
              </a:solidFill>
            </a:endParaRPr>
          </a:p>
          <a:p>
            <a:r>
              <a:rPr lang="en-US" altLang="zh-CN" dirty="0">
                <a:solidFill>
                  <a:schemeClr val="bg1"/>
                </a:solidFill>
              </a:rPr>
              <a:t>Data Volume: 2.4 billion samples (450G) </a:t>
            </a:r>
          </a:p>
          <a:p>
            <a:endParaRPr lang="en-US" altLang="zh-CN" dirty="0">
              <a:solidFill>
                <a:schemeClr val="bg1"/>
              </a:solidFill>
            </a:endParaRPr>
          </a:p>
          <a:p>
            <a:r>
              <a:rPr lang="en-US" altLang="zh-CN" dirty="0">
                <a:solidFill>
                  <a:schemeClr val="bg1"/>
                </a:solidFill>
              </a:rPr>
              <a:t>Previous training time: 10+ hours </a:t>
            </a:r>
          </a:p>
          <a:p>
            <a:endParaRPr lang="en-US" altLang="zh-CN" dirty="0">
              <a:solidFill>
                <a:schemeClr val="bg1"/>
              </a:solidFill>
            </a:endParaRPr>
          </a:p>
          <a:p>
            <a:r>
              <a:rPr lang="en-US" altLang="zh-CN" dirty="0">
                <a:solidFill>
                  <a:schemeClr val="bg1"/>
                </a:solidFill>
              </a:rPr>
              <a:t>Angel training time: 1 hour (batchSize=200, 20 min per epoch), </a:t>
            </a:r>
            <a:r>
              <a:rPr lang="en-US" altLang="zh-CN" b="1" dirty="0">
                <a:solidFill>
                  <a:srgbClr val="FF0000"/>
                </a:solidFill>
              </a:rPr>
              <a:t>10 times promote</a:t>
            </a:r>
            <a:endParaRPr lang="zh-CN" altLang="en-US" b="1" dirty="0">
              <a:solidFill>
                <a:srgbClr val="FF0000"/>
              </a:solidFill>
            </a:endParaRPr>
          </a:p>
        </p:txBody>
      </p:sp>
      <p:sp>
        <p:nvSpPr>
          <p:cNvPr id="36" name="矩形 35"/>
          <p:cNvSpPr/>
          <p:nvPr/>
        </p:nvSpPr>
        <p:spPr>
          <a:xfrm>
            <a:off x="9032516" y="2306822"/>
            <a:ext cx="596637" cy="276999"/>
          </a:xfrm>
          <a:prstGeom prst="rect">
            <a:avLst/>
          </a:prstGeom>
        </p:spPr>
        <p:txBody>
          <a:bodyPr wrap="none">
            <a:spAutoFit/>
          </a:bodyPr>
          <a:lstStyle/>
          <a:p>
            <a:pPr algn="ctr"/>
            <a:r>
              <a:rPr lang="en-US" altLang="zh-CN" sz="1200" dirty="0">
                <a:solidFill>
                  <a:schemeClr val="accent1">
                    <a:lumMod val="60000"/>
                    <a:lumOff val="40000"/>
                  </a:schemeClr>
                </a:solidFill>
              </a:rPr>
              <a:t>15min</a:t>
            </a:r>
            <a:endParaRPr lang="zh-CN" altLang="en-US" sz="1200" dirty="0">
              <a:solidFill>
                <a:schemeClr val="accent1">
                  <a:lumMod val="60000"/>
                  <a:lumOff val="40000"/>
                </a:schemeClr>
              </a:solidFill>
            </a:endParaRPr>
          </a:p>
        </p:txBody>
      </p:sp>
      <p:sp>
        <p:nvSpPr>
          <p:cNvPr id="37" name="文本框 36"/>
          <p:cNvSpPr txBox="1"/>
          <p:nvPr/>
        </p:nvSpPr>
        <p:spPr>
          <a:xfrm>
            <a:off x="7013241" y="2502276"/>
            <a:ext cx="1300356" cy="461665"/>
          </a:xfrm>
          <a:prstGeom prst="rect">
            <a:avLst/>
          </a:prstGeom>
          <a:noFill/>
          <a:ln>
            <a:solidFill>
              <a:srgbClr val="92D050"/>
            </a:solidFill>
          </a:ln>
        </p:spPr>
        <p:txBody>
          <a:bodyPr wrap="none" rtlCol="0">
            <a:spAutoFit/>
          </a:bodyPr>
          <a:lstStyle/>
          <a:p>
            <a:pPr algn="ctr"/>
            <a:r>
              <a:rPr lang="en-US" altLang="zh-CN" sz="1200" b="1" dirty="0">
                <a:solidFill>
                  <a:srgbClr val="FFFF00"/>
                </a:solidFill>
              </a:rPr>
              <a:t>Falcon-X (XFAL)</a:t>
            </a:r>
          </a:p>
          <a:p>
            <a:pPr algn="ctr"/>
            <a:r>
              <a:rPr lang="en-US" altLang="zh-CN" sz="1200" b="1" dirty="0">
                <a:solidFill>
                  <a:srgbClr val="92D050"/>
                </a:solidFill>
              </a:rPr>
              <a:t>Online Learning</a:t>
            </a:r>
            <a:endParaRPr lang="zh-CN" altLang="en-US" sz="1200" b="1" dirty="0">
              <a:solidFill>
                <a:srgbClr val="92D050"/>
              </a:solidFill>
            </a:endParaRPr>
          </a:p>
        </p:txBody>
      </p:sp>
      <p:sp>
        <p:nvSpPr>
          <p:cNvPr id="38" name="流程图: 磁盘 37"/>
          <p:cNvSpPr/>
          <p:nvPr/>
        </p:nvSpPr>
        <p:spPr>
          <a:xfrm>
            <a:off x="6181185" y="4077822"/>
            <a:ext cx="530513" cy="288410"/>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t>HDFS</a:t>
            </a:r>
            <a:endParaRPr lang="zh-CN" altLang="en-US" sz="1000" dirty="0"/>
          </a:p>
        </p:txBody>
      </p:sp>
      <p:sp>
        <p:nvSpPr>
          <p:cNvPr id="39" name="文本框 38"/>
          <p:cNvSpPr txBox="1"/>
          <p:nvPr/>
        </p:nvSpPr>
        <p:spPr>
          <a:xfrm>
            <a:off x="6982685" y="3713805"/>
            <a:ext cx="1361469" cy="276999"/>
          </a:xfrm>
          <a:prstGeom prst="rect">
            <a:avLst/>
          </a:prstGeom>
          <a:noFill/>
          <a:ln>
            <a:solidFill>
              <a:srgbClr val="92D050"/>
            </a:solidFill>
          </a:ln>
        </p:spPr>
        <p:txBody>
          <a:bodyPr wrap="square" rtlCol="0">
            <a:spAutoFit/>
          </a:bodyPr>
          <a:lstStyle/>
          <a:p>
            <a:pPr algn="ctr"/>
            <a:r>
              <a:rPr lang="en-US" altLang="zh-CN" sz="1200" b="1" dirty="0">
                <a:solidFill>
                  <a:srgbClr val="FFFF00"/>
                </a:solidFill>
              </a:rPr>
              <a:t>Baseline Model</a:t>
            </a:r>
          </a:p>
        </p:txBody>
      </p:sp>
      <p:pic>
        <p:nvPicPr>
          <p:cNvPr id="40" name="图片 39"/>
          <p:cNvPicPr>
            <a:picLocks noChangeAspect="1"/>
          </p:cNvPicPr>
          <p:nvPr/>
        </p:nvPicPr>
        <p:blipFill>
          <a:blip r:embed="rId6"/>
          <a:stretch>
            <a:fillRect/>
          </a:stretch>
        </p:blipFill>
        <p:spPr>
          <a:xfrm>
            <a:off x="6916595" y="4406685"/>
            <a:ext cx="1493649" cy="774259"/>
          </a:xfrm>
          <a:prstGeom prst="rect">
            <a:avLst/>
          </a:prstGeom>
          <a:ln>
            <a:solidFill>
              <a:srgbClr val="00B0F0"/>
            </a:solidFill>
          </a:ln>
        </p:spPr>
      </p:pic>
      <p:sp>
        <p:nvSpPr>
          <p:cNvPr id="41" name="文本框 40"/>
          <p:cNvSpPr txBox="1"/>
          <p:nvPr/>
        </p:nvSpPr>
        <p:spPr>
          <a:xfrm>
            <a:off x="7663418" y="3223937"/>
            <a:ext cx="506870" cy="276999"/>
          </a:xfrm>
          <a:prstGeom prst="rect">
            <a:avLst/>
          </a:prstGeom>
          <a:noFill/>
        </p:spPr>
        <p:txBody>
          <a:bodyPr wrap="none" rtlCol="0">
            <a:spAutoFit/>
          </a:bodyPr>
          <a:lstStyle/>
          <a:p>
            <a:r>
              <a:rPr lang="en-US" altLang="zh-CN" sz="1200" dirty="0">
                <a:solidFill>
                  <a:srgbClr val="FFFF00"/>
                </a:solidFill>
              </a:rPr>
              <a:t>reset</a:t>
            </a:r>
            <a:endParaRPr lang="zh-CN" altLang="en-US" sz="1200" dirty="0">
              <a:solidFill>
                <a:srgbClr val="FFFF00"/>
              </a:solidFill>
            </a:endParaRPr>
          </a:p>
        </p:txBody>
      </p:sp>
      <p:sp>
        <p:nvSpPr>
          <p:cNvPr id="42" name="右箭头 41"/>
          <p:cNvSpPr/>
          <p:nvPr/>
        </p:nvSpPr>
        <p:spPr>
          <a:xfrm>
            <a:off x="6594748" y="2671910"/>
            <a:ext cx="270073" cy="18395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3" name="直角上箭头 42"/>
          <p:cNvSpPr/>
          <p:nvPr/>
        </p:nvSpPr>
        <p:spPr>
          <a:xfrm rot="16200000" flipH="1" flipV="1">
            <a:off x="6331218" y="4516187"/>
            <a:ext cx="527058" cy="365132"/>
          </a:xfrm>
          <a:prstGeom prst="bentUpArrow">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4" name="上箭头 43"/>
          <p:cNvSpPr/>
          <p:nvPr/>
        </p:nvSpPr>
        <p:spPr>
          <a:xfrm>
            <a:off x="7536961" y="4033613"/>
            <a:ext cx="248581" cy="332619"/>
          </a:xfrm>
          <a:prstGeom prst="up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5" name="矩形 44"/>
          <p:cNvSpPr/>
          <p:nvPr/>
        </p:nvSpPr>
        <p:spPr>
          <a:xfrm>
            <a:off x="7711450" y="4077644"/>
            <a:ext cx="545342" cy="276999"/>
          </a:xfrm>
          <a:prstGeom prst="rect">
            <a:avLst/>
          </a:prstGeom>
        </p:spPr>
        <p:txBody>
          <a:bodyPr wrap="none">
            <a:spAutoFit/>
          </a:bodyPr>
          <a:lstStyle/>
          <a:p>
            <a:pPr algn="ctr"/>
            <a:r>
              <a:rPr lang="en-US" altLang="zh-CN" sz="1200" dirty="0">
                <a:solidFill>
                  <a:schemeClr val="accent1">
                    <a:lumMod val="60000"/>
                    <a:lumOff val="40000"/>
                  </a:schemeClr>
                </a:solidFill>
              </a:rPr>
              <a:t>1 day</a:t>
            </a:r>
            <a:endParaRPr lang="zh-CN" altLang="en-US" sz="1200" dirty="0">
              <a:solidFill>
                <a:schemeClr val="accent1">
                  <a:lumMod val="60000"/>
                  <a:lumOff val="40000"/>
                </a:schemeClr>
              </a:solidFill>
            </a:endParaRPr>
          </a:p>
        </p:txBody>
      </p:sp>
      <p:sp>
        <p:nvSpPr>
          <p:cNvPr id="46" name="文本框 45"/>
          <p:cNvSpPr txBox="1"/>
          <p:nvPr/>
        </p:nvSpPr>
        <p:spPr>
          <a:xfrm>
            <a:off x="9822992" y="5548578"/>
            <a:ext cx="1848898" cy="830997"/>
          </a:xfrm>
          <a:prstGeom prst="rect">
            <a:avLst/>
          </a:prstGeom>
          <a:noFill/>
        </p:spPr>
        <p:txBody>
          <a:bodyPr wrap="square" rtlCol="0">
            <a:spAutoFit/>
          </a:bodyPr>
          <a:lstStyle/>
          <a:p>
            <a:r>
              <a:rPr lang="en-US" altLang="zh-CN" sz="1200" b="1" dirty="0">
                <a:solidFill>
                  <a:srgbClr val="FF0000"/>
                </a:solidFill>
              </a:rPr>
              <a:t>Note</a:t>
            </a:r>
            <a:r>
              <a:rPr lang="en-US" altLang="zh-CN" sz="1200" dirty="0">
                <a:solidFill>
                  <a:schemeClr val="bg1"/>
                </a:solidFill>
              </a:rPr>
              <a:t>: </a:t>
            </a:r>
            <a:r>
              <a:rPr lang="en-US" altLang="zh-CN" sz="900" dirty="0">
                <a:solidFill>
                  <a:schemeClr val="bg1"/>
                </a:solidFill>
              </a:rPr>
              <a:t>the baseline model also used in prediction phase to monitor the performance of online model, in case of it getting worse</a:t>
            </a:r>
            <a:endParaRPr lang="zh-CN" altLang="en-US" sz="900" b="1" dirty="0">
              <a:solidFill>
                <a:srgbClr val="FF0000"/>
              </a:solidFill>
            </a:endParaRPr>
          </a:p>
        </p:txBody>
      </p:sp>
    </p:spTree>
    <p:extLst>
      <p:ext uri="{BB962C8B-B14F-4D97-AF65-F5344CB8AC3E}">
        <p14:creationId xmlns:p14="http://schemas.microsoft.com/office/powerpoint/2010/main" val="3132682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Financial Anti-Fraud in Tencent</a:t>
            </a:r>
            <a:endParaRPr lang="zh-CN" altLang="en-US" dirty="0"/>
          </a:p>
        </p:txBody>
      </p:sp>
      <p:grpSp>
        <p:nvGrpSpPr>
          <p:cNvPr id="78" name="组合 77"/>
          <p:cNvGrpSpPr/>
          <p:nvPr/>
        </p:nvGrpSpPr>
        <p:grpSpPr>
          <a:xfrm>
            <a:off x="869629" y="1910131"/>
            <a:ext cx="2519901" cy="1442054"/>
            <a:chOff x="1279739" y="2532431"/>
            <a:chExt cx="2519901" cy="1442054"/>
          </a:xfrm>
        </p:grpSpPr>
        <p:pic>
          <p:nvPicPr>
            <p:cNvPr id="29" name="图片 30">
              <a:extLst>
                <a:ext uri="{FF2B5EF4-FFF2-40B4-BE49-F238E27FC236}">
                  <a16:creationId xmlns:a16="http://schemas.microsoft.com/office/drawing/2014/main" id="{19421EE9-17B8-134B-9EEF-CA596DBFF82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0829" y="2532431"/>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图片 31">
              <a:extLst>
                <a:ext uri="{FF2B5EF4-FFF2-40B4-BE49-F238E27FC236}">
                  <a16:creationId xmlns:a16="http://schemas.microsoft.com/office/drawing/2014/main" id="{BC039A76-6793-BC4D-B93C-927213B507BD}"/>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50409" y="2532431"/>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图片 32">
              <a:extLst>
                <a:ext uri="{FF2B5EF4-FFF2-40B4-BE49-F238E27FC236}">
                  <a16:creationId xmlns:a16="http://schemas.microsoft.com/office/drawing/2014/main" id="{1C020708-DB49-DF42-AB08-5F9E54754C4F}"/>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50370" y="3062480"/>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图片 33">
              <a:extLst>
                <a:ext uri="{FF2B5EF4-FFF2-40B4-BE49-F238E27FC236}">
                  <a16:creationId xmlns:a16="http://schemas.microsoft.com/office/drawing/2014/main" id="{FA47EBD7-CCA5-1947-9142-B3E841F1B96A}"/>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37843" y="2532431"/>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图片 34">
              <a:extLst>
                <a:ext uri="{FF2B5EF4-FFF2-40B4-BE49-F238E27FC236}">
                  <a16:creationId xmlns:a16="http://schemas.microsoft.com/office/drawing/2014/main" id="{EBDF43D3-FC4A-6740-B663-3F37F741D918}"/>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044013" y="3101727"/>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图片 35">
              <a:extLst>
                <a:ext uri="{FF2B5EF4-FFF2-40B4-BE49-F238E27FC236}">
                  <a16:creationId xmlns:a16="http://schemas.microsoft.com/office/drawing/2014/main" id="{532AB9BA-C299-D442-AE7E-12B457D6A04E}"/>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603509" y="3120889"/>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图片 36">
              <a:extLst>
                <a:ext uri="{FF2B5EF4-FFF2-40B4-BE49-F238E27FC236}">
                  <a16:creationId xmlns:a16="http://schemas.microsoft.com/office/drawing/2014/main" id="{33714BC3-0A4C-5841-BCBF-8C65BC4CB312}"/>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279739" y="2840360"/>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图片 37">
              <a:extLst>
                <a:ext uri="{FF2B5EF4-FFF2-40B4-BE49-F238E27FC236}">
                  <a16:creationId xmlns:a16="http://schemas.microsoft.com/office/drawing/2014/main" id="{0AF568B5-83AD-E844-9F5C-3BFC0060B59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75217" y="2820795"/>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图片 38">
              <a:extLst>
                <a:ext uri="{FF2B5EF4-FFF2-40B4-BE49-F238E27FC236}">
                  <a16:creationId xmlns:a16="http://schemas.microsoft.com/office/drawing/2014/main" id="{3D0AB830-7F09-994C-A2ED-245A19D094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81073" y="3479680"/>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 name="图片 39">
              <a:extLst>
                <a:ext uri="{FF2B5EF4-FFF2-40B4-BE49-F238E27FC236}">
                  <a16:creationId xmlns:a16="http://schemas.microsoft.com/office/drawing/2014/main" id="{805C03AD-CB1A-5748-8D94-96359F2E44F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19362" y="3762045"/>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图片 40">
              <a:extLst>
                <a:ext uri="{FF2B5EF4-FFF2-40B4-BE49-F238E27FC236}">
                  <a16:creationId xmlns:a16="http://schemas.microsoft.com/office/drawing/2014/main" id="{3A822102-94F4-EA48-ADD4-ABA6B98D1806}"/>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66176" y="3479679"/>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0" name="直接连接符 21">
              <a:extLst>
                <a:ext uri="{FF2B5EF4-FFF2-40B4-BE49-F238E27FC236}">
                  <a16:creationId xmlns:a16="http://schemas.microsoft.com/office/drawing/2014/main" id="{99A04F4D-937D-DC47-B839-A95D13438DF5}"/>
                </a:ext>
              </a:extLst>
            </p:cNvPr>
            <p:cNvCxnSpPr>
              <a:stCxn id="29" idx="2"/>
              <a:endCxn id="35" idx="3"/>
            </p:cNvCxnSpPr>
            <p:nvPr/>
          </p:nvCxnSpPr>
          <p:spPr bwMode="auto">
            <a:xfrm flipH="1">
              <a:off x="1498405" y="2745132"/>
              <a:ext cx="250860" cy="201938"/>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1" name="直接连接符 23">
              <a:extLst>
                <a:ext uri="{FF2B5EF4-FFF2-40B4-BE49-F238E27FC236}">
                  <a16:creationId xmlns:a16="http://schemas.microsoft.com/office/drawing/2014/main" id="{81E5B73C-D5F6-B549-B859-3132D10ED417}"/>
                </a:ext>
              </a:extLst>
            </p:cNvPr>
            <p:cNvCxnSpPr>
              <a:stCxn id="32" idx="2"/>
              <a:endCxn id="34" idx="0"/>
            </p:cNvCxnSpPr>
            <p:nvPr/>
          </p:nvCxnSpPr>
          <p:spPr bwMode="auto">
            <a:xfrm flipH="1">
              <a:off x="1711870" y="2745132"/>
              <a:ext cx="434719" cy="375965"/>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直接连接符 25">
              <a:extLst>
                <a:ext uri="{FF2B5EF4-FFF2-40B4-BE49-F238E27FC236}">
                  <a16:creationId xmlns:a16="http://schemas.microsoft.com/office/drawing/2014/main" id="{1572E6E4-AE82-6D41-8ABC-4E98B08CDDB9}"/>
                </a:ext>
              </a:extLst>
            </p:cNvPr>
            <p:cNvCxnSpPr>
              <a:stCxn id="29" idx="2"/>
              <a:endCxn id="33" idx="0"/>
            </p:cNvCxnSpPr>
            <p:nvPr/>
          </p:nvCxnSpPr>
          <p:spPr bwMode="auto">
            <a:xfrm>
              <a:off x="1749265" y="2745132"/>
              <a:ext cx="403556" cy="35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27">
              <a:extLst>
                <a:ext uri="{FF2B5EF4-FFF2-40B4-BE49-F238E27FC236}">
                  <a16:creationId xmlns:a16="http://schemas.microsoft.com/office/drawing/2014/main" id="{07FA8435-A952-9448-A95E-F17BB5308250}"/>
                </a:ext>
              </a:extLst>
            </p:cNvPr>
            <p:cNvCxnSpPr>
              <a:stCxn id="35" idx="3"/>
              <a:endCxn id="34" idx="0"/>
            </p:cNvCxnSpPr>
            <p:nvPr/>
          </p:nvCxnSpPr>
          <p:spPr bwMode="auto">
            <a:xfrm>
              <a:off x="1498405" y="2947070"/>
              <a:ext cx="213465" cy="174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31">
              <a:extLst>
                <a:ext uri="{FF2B5EF4-FFF2-40B4-BE49-F238E27FC236}">
                  <a16:creationId xmlns:a16="http://schemas.microsoft.com/office/drawing/2014/main" id="{AA6BDFF8-ADC0-3A47-BF5E-012AE2E28A1E}"/>
                </a:ext>
              </a:extLst>
            </p:cNvPr>
            <p:cNvCxnSpPr>
              <a:stCxn id="29" idx="2"/>
              <a:endCxn id="36" idx="1"/>
            </p:cNvCxnSpPr>
            <p:nvPr/>
          </p:nvCxnSpPr>
          <p:spPr bwMode="auto">
            <a:xfrm>
              <a:off x="1749265" y="2745132"/>
              <a:ext cx="626370" cy="182236"/>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6" name="直接连接符 37">
              <a:extLst>
                <a:ext uri="{FF2B5EF4-FFF2-40B4-BE49-F238E27FC236}">
                  <a16:creationId xmlns:a16="http://schemas.microsoft.com/office/drawing/2014/main" id="{5C137544-935C-A84C-BE44-715CD192FC26}"/>
                </a:ext>
              </a:extLst>
            </p:cNvPr>
            <p:cNvCxnSpPr>
              <a:stCxn id="33" idx="0"/>
              <a:endCxn id="32" idx="2"/>
            </p:cNvCxnSpPr>
            <p:nvPr/>
          </p:nvCxnSpPr>
          <p:spPr bwMode="auto">
            <a:xfrm flipH="1" flipV="1">
              <a:off x="2146589" y="2745132"/>
              <a:ext cx="6233" cy="357905"/>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直接连接符 39">
              <a:extLst>
                <a:ext uri="{FF2B5EF4-FFF2-40B4-BE49-F238E27FC236}">
                  <a16:creationId xmlns:a16="http://schemas.microsoft.com/office/drawing/2014/main" id="{9047CCDC-E757-374C-ABDC-80C8E2A1C73C}"/>
                </a:ext>
              </a:extLst>
            </p:cNvPr>
            <p:cNvCxnSpPr>
              <a:stCxn id="33" idx="0"/>
              <a:endCxn id="36" idx="1"/>
            </p:cNvCxnSpPr>
            <p:nvPr/>
          </p:nvCxnSpPr>
          <p:spPr bwMode="auto">
            <a:xfrm flipV="1">
              <a:off x="2152821" y="2927369"/>
              <a:ext cx="222814" cy="175669"/>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直接连接符 60">
              <a:extLst>
                <a:ext uri="{FF2B5EF4-FFF2-40B4-BE49-F238E27FC236}">
                  <a16:creationId xmlns:a16="http://schemas.microsoft.com/office/drawing/2014/main" id="{ADE76632-B3A2-0644-A3FD-CBD57E02101D}"/>
                </a:ext>
              </a:extLst>
            </p:cNvPr>
            <p:cNvCxnSpPr>
              <a:stCxn id="34" idx="2"/>
              <a:endCxn id="37" idx="3"/>
            </p:cNvCxnSpPr>
            <p:nvPr/>
          </p:nvCxnSpPr>
          <p:spPr bwMode="auto">
            <a:xfrm flipH="1">
              <a:off x="1499964" y="3334526"/>
              <a:ext cx="211906" cy="251190"/>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62">
              <a:extLst>
                <a:ext uri="{FF2B5EF4-FFF2-40B4-BE49-F238E27FC236}">
                  <a16:creationId xmlns:a16="http://schemas.microsoft.com/office/drawing/2014/main" id="{52DB1488-C52B-CC4E-90A2-9B1C2F598544}"/>
                </a:ext>
              </a:extLst>
            </p:cNvPr>
            <p:cNvCxnSpPr>
              <a:stCxn id="37" idx="3"/>
              <a:endCxn id="38" idx="0"/>
            </p:cNvCxnSpPr>
            <p:nvPr/>
          </p:nvCxnSpPr>
          <p:spPr bwMode="auto">
            <a:xfrm>
              <a:off x="1499964" y="3585716"/>
              <a:ext cx="229045" cy="177311"/>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直接连接符 66">
              <a:extLst>
                <a:ext uri="{FF2B5EF4-FFF2-40B4-BE49-F238E27FC236}">
                  <a16:creationId xmlns:a16="http://schemas.microsoft.com/office/drawing/2014/main" id="{210B8E69-7A54-7049-A26F-A03642EEBAE6}"/>
                </a:ext>
              </a:extLst>
            </p:cNvPr>
            <p:cNvCxnSpPr>
              <a:stCxn id="38" idx="0"/>
              <a:endCxn id="39" idx="1"/>
            </p:cNvCxnSpPr>
            <p:nvPr/>
          </p:nvCxnSpPr>
          <p:spPr bwMode="auto">
            <a:xfrm flipV="1">
              <a:off x="1729009" y="3585716"/>
              <a:ext cx="137116" cy="177311"/>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直接连接符 68">
              <a:extLst>
                <a:ext uri="{FF2B5EF4-FFF2-40B4-BE49-F238E27FC236}">
                  <a16:creationId xmlns:a16="http://schemas.microsoft.com/office/drawing/2014/main" id="{7FE6DD4B-36EF-744B-B8C7-1DAB48CD0505}"/>
                </a:ext>
              </a:extLst>
            </p:cNvPr>
            <p:cNvCxnSpPr>
              <a:stCxn id="37" idx="3"/>
              <a:endCxn id="39" idx="1"/>
            </p:cNvCxnSpPr>
            <p:nvPr/>
          </p:nvCxnSpPr>
          <p:spPr bwMode="auto">
            <a:xfrm flipV="1">
              <a:off x="1499964" y="3585716"/>
              <a:ext cx="36616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2" name="直接连接符 82">
              <a:extLst>
                <a:ext uri="{FF2B5EF4-FFF2-40B4-BE49-F238E27FC236}">
                  <a16:creationId xmlns:a16="http://schemas.microsoft.com/office/drawing/2014/main" id="{B6F3CB22-19BC-A84A-90EE-287D003764A4}"/>
                </a:ext>
              </a:extLst>
            </p:cNvPr>
            <p:cNvCxnSpPr>
              <a:stCxn id="38" idx="0"/>
              <a:endCxn id="34" idx="2"/>
            </p:cNvCxnSpPr>
            <p:nvPr/>
          </p:nvCxnSpPr>
          <p:spPr bwMode="auto">
            <a:xfrm flipH="1" flipV="1">
              <a:off x="1711870" y="3334526"/>
              <a:ext cx="17139" cy="428500"/>
            </a:xfrm>
            <a:prstGeom prst="line">
              <a:avLst/>
            </a:prstGeom>
          </p:spPr>
          <p:style>
            <a:lnRef idx="1">
              <a:schemeClr val="accent1"/>
            </a:lnRef>
            <a:fillRef idx="0">
              <a:schemeClr val="accent1"/>
            </a:fillRef>
            <a:effectRef idx="0">
              <a:schemeClr val="accent1"/>
            </a:effectRef>
            <a:fontRef idx="minor">
              <a:schemeClr val="tx1"/>
            </a:fontRef>
          </p:style>
        </p:cxnSp>
        <p:pic>
          <p:nvPicPr>
            <p:cNvPr id="53" name="图片 54">
              <a:extLst>
                <a:ext uri="{FF2B5EF4-FFF2-40B4-BE49-F238E27FC236}">
                  <a16:creationId xmlns:a16="http://schemas.microsoft.com/office/drawing/2014/main" id="{254CA784-1AB3-2A4F-886C-18053FAC4E87}"/>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57238" y="3058213"/>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55">
              <a:extLst>
                <a:ext uri="{FF2B5EF4-FFF2-40B4-BE49-F238E27FC236}">
                  <a16:creationId xmlns:a16="http://schemas.microsoft.com/office/drawing/2014/main" id="{39B7A7DB-D3E2-F24C-89DF-AAE9941CA7BC}"/>
                </a:ext>
              </a:extLst>
            </p:cNvPr>
            <p:cNvPicPr>
              <a:picLocks noChangeAspect="1" noChangeArrowheads="1"/>
            </p:cNvPicPr>
            <p:nvPr/>
          </p:nvPicPr>
          <p:blipFill>
            <a:blip r:embed="rId4" cstate="print">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581036" y="2816887"/>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图片 56">
              <a:extLst>
                <a:ext uri="{FF2B5EF4-FFF2-40B4-BE49-F238E27FC236}">
                  <a16:creationId xmlns:a16="http://schemas.microsoft.com/office/drawing/2014/main" id="{A66A8DD7-29A3-3B4C-A96E-2181CC5838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57238" y="2540225"/>
              <a:ext cx="218604" cy="212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6" name="直接连接符 101">
              <a:extLst>
                <a:ext uri="{FF2B5EF4-FFF2-40B4-BE49-F238E27FC236}">
                  <a16:creationId xmlns:a16="http://schemas.microsoft.com/office/drawing/2014/main" id="{79D97CA5-7BAB-6C4D-9961-38A07FFD097A}"/>
                </a:ext>
              </a:extLst>
            </p:cNvPr>
            <p:cNvCxnSpPr>
              <a:stCxn id="36" idx="3"/>
              <a:endCxn id="31" idx="0"/>
            </p:cNvCxnSpPr>
            <p:nvPr/>
          </p:nvCxnSpPr>
          <p:spPr bwMode="auto">
            <a:xfrm>
              <a:off x="2593774" y="2927369"/>
              <a:ext cx="366161" cy="136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57" name="直接连接符 103">
              <a:extLst>
                <a:ext uri="{FF2B5EF4-FFF2-40B4-BE49-F238E27FC236}">
                  <a16:creationId xmlns:a16="http://schemas.microsoft.com/office/drawing/2014/main" id="{4A34B5F4-D2E9-4342-971A-67302D54ADA6}"/>
                </a:ext>
              </a:extLst>
            </p:cNvPr>
            <p:cNvCxnSpPr>
              <a:stCxn id="36" idx="3"/>
              <a:endCxn id="55" idx="2"/>
            </p:cNvCxnSpPr>
            <p:nvPr/>
          </p:nvCxnSpPr>
          <p:spPr bwMode="auto">
            <a:xfrm flipV="1">
              <a:off x="2593774" y="2753341"/>
              <a:ext cx="772835" cy="17402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接连接符 105">
              <a:extLst>
                <a:ext uri="{FF2B5EF4-FFF2-40B4-BE49-F238E27FC236}">
                  <a16:creationId xmlns:a16="http://schemas.microsoft.com/office/drawing/2014/main" id="{BEF42DBD-9409-A045-A41E-2E13BD5DA8A6}"/>
                </a:ext>
              </a:extLst>
            </p:cNvPr>
            <p:cNvCxnSpPr>
              <a:stCxn id="30" idx="2"/>
              <a:endCxn id="53" idx="0"/>
            </p:cNvCxnSpPr>
            <p:nvPr/>
          </p:nvCxnSpPr>
          <p:spPr bwMode="auto">
            <a:xfrm>
              <a:off x="2959935" y="2745132"/>
              <a:ext cx="406674" cy="313578"/>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107">
              <a:extLst>
                <a:ext uri="{FF2B5EF4-FFF2-40B4-BE49-F238E27FC236}">
                  <a16:creationId xmlns:a16="http://schemas.microsoft.com/office/drawing/2014/main" id="{79D4FA2B-A4F7-F44A-B837-8A4A653DCC8D}"/>
                </a:ext>
              </a:extLst>
            </p:cNvPr>
            <p:cNvCxnSpPr>
              <a:stCxn id="31" idx="0"/>
              <a:endCxn id="53" idx="0"/>
            </p:cNvCxnSpPr>
            <p:nvPr/>
          </p:nvCxnSpPr>
          <p:spPr bwMode="auto">
            <a:xfrm flipV="1">
              <a:off x="2959935" y="3058709"/>
              <a:ext cx="406674" cy="4925"/>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0" name="直接连接符 111">
              <a:extLst>
                <a:ext uri="{FF2B5EF4-FFF2-40B4-BE49-F238E27FC236}">
                  <a16:creationId xmlns:a16="http://schemas.microsoft.com/office/drawing/2014/main" id="{84FE1806-DF1E-6A46-A7EE-B3F8509B1467}"/>
                </a:ext>
              </a:extLst>
            </p:cNvPr>
            <p:cNvCxnSpPr>
              <a:stCxn id="54" idx="1"/>
              <a:endCxn id="31" idx="0"/>
            </p:cNvCxnSpPr>
            <p:nvPr/>
          </p:nvCxnSpPr>
          <p:spPr bwMode="auto">
            <a:xfrm flipH="1">
              <a:off x="2959935" y="2924085"/>
              <a:ext cx="621696" cy="139549"/>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113">
              <a:extLst>
                <a:ext uri="{FF2B5EF4-FFF2-40B4-BE49-F238E27FC236}">
                  <a16:creationId xmlns:a16="http://schemas.microsoft.com/office/drawing/2014/main" id="{21156B7D-CF75-8241-AB5D-CAAFB41F93A0}"/>
                </a:ext>
              </a:extLst>
            </p:cNvPr>
            <p:cNvCxnSpPr>
              <a:stCxn id="55" idx="2"/>
              <a:endCxn id="54" idx="1"/>
            </p:cNvCxnSpPr>
            <p:nvPr/>
          </p:nvCxnSpPr>
          <p:spPr bwMode="auto">
            <a:xfrm>
              <a:off x="3366609" y="2753341"/>
              <a:ext cx="215023" cy="170744"/>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08F7CA79-826E-1241-BDED-DF598928D0D6}"/>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19238151">
              <a:off x="1524479" y="2758726"/>
              <a:ext cx="103375" cy="1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7021A284-7475-B44B-A386-1F3DFED0BE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336270">
              <a:off x="3471085" y="2745596"/>
              <a:ext cx="95254" cy="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5" name="直接连接符 21">
              <a:extLst>
                <a:ext uri="{FF2B5EF4-FFF2-40B4-BE49-F238E27FC236}">
                  <a16:creationId xmlns:a16="http://schemas.microsoft.com/office/drawing/2014/main" id="{99A04F4D-937D-DC47-B839-A95D13438DF5}"/>
                </a:ext>
              </a:extLst>
            </p:cNvPr>
            <p:cNvCxnSpPr>
              <a:stCxn id="36" idx="1"/>
              <a:endCxn id="34" idx="0"/>
            </p:cNvCxnSpPr>
            <p:nvPr/>
          </p:nvCxnSpPr>
          <p:spPr bwMode="auto">
            <a:xfrm flipH="1">
              <a:off x="1712811" y="2927015"/>
              <a:ext cx="662406" cy="193874"/>
            </a:xfrm>
            <a:prstGeom prst="line">
              <a:avLst/>
            </a:prstGeom>
            <a:ln>
              <a:solidFill>
                <a:schemeClr val="accent6">
                  <a:lumMod val="60000"/>
                  <a:lumOff val="4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68" name="图片 67">
              <a:extLst>
                <a:ext uri="{FF2B5EF4-FFF2-40B4-BE49-F238E27FC236}">
                  <a16:creationId xmlns:a16="http://schemas.microsoft.com/office/drawing/2014/main" id="{08F7CA79-826E-1241-BDED-DF598928D0D6}"/>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0493887">
              <a:off x="1941681" y="3053082"/>
              <a:ext cx="103375" cy="1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图片 68">
              <a:extLst>
                <a:ext uri="{FF2B5EF4-FFF2-40B4-BE49-F238E27FC236}">
                  <a16:creationId xmlns:a16="http://schemas.microsoft.com/office/drawing/2014/main" id="{08F7CA79-826E-1241-BDED-DF598928D0D6}"/>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rot="2294576">
              <a:off x="1523014" y="3681824"/>
              <a:ext cx="103375" cy="1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图片 69">
              <a:extLst>
                <a:ext uri="{FF2B5EF4-FFF2-40B4-BE49-F238E27FC236}">
                  <a16:creationId xmlns:a16="http://schemas.microsoft.com/office/drawing/2014/main" id="{7021A284-7475-B44B-A386-1F3DFED0BE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931448">
              <a:off x="1888955" y="2685099"/>
              <a:ext cx="95254" cy="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 name="图片 70">
              <a:extLst>
                <a:ext uri="{FF2B5EF4-FFF2-40B4-BE49-F238E27FC236}">
                  <a16:creationId xmlns:a16="http://schemas.microsoft.com/office/drawing/2014/main" id="{08F7CA79-826E-1241-BDED-DF598928D0D6}"/>
                </a:ext>
              </a:extLst>
            </p:cNvPr>
            <p:cNvPicPr>
              <a:picLocks noChangeAspect="1" noChangeArrowheads="1"/>
            </p:cNvPicPr>
            <p:nvPr/>
          </p:nvPicPr>
          <p:blipFill>
            <a:blip r:embed="rId5" cstate="print">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28403" y="3079675"/>
              <a:ext cx="103375" cy="100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 name="图片 71">
              <a:extLst>
                <a:ext uri="{FF2B5EF4-FFF2-40B4-BE49-F238E27FC236}">
                  <a16:creationId xmlns:a16="http://schemas.microsoft.com/office/drawing/2014/main" id="{7021A284-7475-B44B-A386-1F3DFED0BE9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76607">
              <a:off x="1799109" y="3674056"/>
              <a:ext cx="95254" cy="9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图片 76"/>
            <p:cNvPicPr>
              <a:picLocks noChangeAspect="1"/>
            </p:cNvPicPr>
            <p:nvPr/>
          </p:nvPicPr>
          <p:blipFill>
            <a:blip r:embed="rId7"/>
            <a:stretch>
              <a:fillRect/>
            </a:stretch>
          </p:blipFill>
          <p:spPr>
            <a:xfrm rot="20448344">
              <a:off x="2734438" y="2758820"/>
              <a:ext cx="89438" cy="116133"/>
            </a:xfrm>
            <a:prstGeom prst="rect">
              <a:avLst/>
            </a:prstGeom>
          </p:spPr>
        </p:pic>
        <p:pic>
          <p:nvPicPr>
            <p:cNvPr id="80" name="图片 79"/>
            <p:cNvPicPr>
              <a:picLocks noChangeAspect="1"/>
            </p:cNvPicPr>
            <p:nvPr/>
          </p:nvPicPr>
          <p:blipFill>
            <a:blip r:embed="rId7"/>
            <a:stretch>
              <a:fillRect/>
            </a:stretch>
          </p:blipFill>
          <p:spPr>
            <a:xfrm rot="2363693">
              <a:off x="1625565" y="2936629"/>
              <a:ext cx="89438" cy="116133"/>
            </a:xfrm>
            <a:prstGeom prst="rect">
              <a:avLst/>
            </a:prstGeom>
          </p:spPr>
        </p:pic>
        <p:pic>
          <p:nvPicPr>
            <p:cNvPr id="81" name="图片 80"/>
            <p:cNvPicPr>
              <a:picLocks noChangeAspect="1"/>
            </p:cNvPicPr>
            <p:nvPr/>
          </p:nvPicPr>
          <p:blipFill>
            <a:blip r:embed="rId7"/>
            <a:stretch>
              <a:fillRect/>
            </a:stretch>
          </p:blipFill>
          <p:spPr>
            <a:xfrm rot="5086159">
              <a:off x="1740116" y="3400165"/>
              <a:ext cx="89438" cy="116133"/>
            </a:xfrm>
            <a:prstGeom prst="rect">
              <a:avLst/>
            </a:prstGeom>
          </p:spPr>
        </p:pic>
      </p:grpSp>
      <p:sp>
        <p:nvSpPr>
          <p:cNvPr id="79" name="矩形 78"/>
          <p:cNvSpPr/>
          <p:nvPr/>
        </p:nvSpPr>
        <p:spPr>
          <a:xfrm>
            <a:off x="777373" y="3396824"/>
            <a:ext cx="3060700" cy="1200329"/>
          </a:xfrm>
          <a:prstGeom prst="rect">
            <a:avLst/>
          </a:prstGeom>
        </p:spPr>
        <p:txBody>
          <a:bodyPr wrap="square">
            <a:spAutoFit/>
          </a:bodyPr>
          <a:lstStyle/>
          <a:p>
            <a:r>
              <a:rPr lang="en-US" altLang="zh-CN" dirty="0">
                <a:solidFill>
                  <a:schemeClr val="bg1"/>
                </a:solidFill>
              </a:rPr>
              <a:t>Heterogeneous network</a:t>
            </a:r>
          </a:p>
          <a:p>
            <a:r>
              <a:rPr kumimoji="1" lang="en-US" altLang="zh-CN" dirty="0">
                <a:solidFill>
                  <a:schemeClr val="bg1"/>
                </a:solidFill>
              </a:rPr>
              <a:t>- Payment / Transaction</a:t>
            </a:r>
          </a:p>
          <a:p>
            <a:r>
              <a:rPr lang="en-US" altLang="zh-CN" dirty="0">
                <a:solidFill>
                  <a:schemeClr val="bg1"/>
                </a:solidFill>
              </a:rPr>
              <a:t>- Mobile (shared devices)</a:t>
            </a:r>
          </a:p>
          <a:p>
            <a:r>
              <a:rPr lang="en-US" altLang="zh-CN" dirty="0">
                <a:solidFill>
                  <a:schemeClr val="bg1"/>
                </a:solidFill>
              </a:rPr>
              <a:t>- Wi-Fi (colocation)</a:t>
            </a:r>
          </a:p>
        </p:txBody>
      </p:sp>
      <p:pic>
        <p:nvPicPr>
          <p:cNvPr id="82" name="图片 81"/>
          <p:cNvPicPr>
            <a:picLocks noChangeAspect="1"/>
          </p:cNvPicPr>
          <p:nvPr/>
        </p:nvPicPr>
        <p:blipFill rotWithShape="1">
          <a:blip r:embed="rId8">
            <a:clrChange>
              <a:clrFrom>
                <a:srgbClr val="0B2244"/>
              </a:clrFrom>
              <a:clrTo>
                <a:srgbClr val="0B2244">
                  <a:alpha val="0"/>
                </a:srgbClr>
              </a:clrTo>
            </a:clrChange>
          </a:blip>
          <a:srcRect l="527" t="843" r="1108" b="1006"/>
          <a:stretch/>
        </p:blipFill>
        <p:spPr>
          <a:xfrm>
            <a:off x="4364492" y="1814159"/>
            <a:ext cx="2068882" cy="1755416"/>
          </a:xfrm>
          <a:prstGeom prst="rect">
            <a:avLst/>
          </a:prstGeom>
        </p:spPr>
      </p:pic>
      <p:sp>
        <p:nvSpPr>
          <p:cNvPr id="83" name="矩形 82"/>
          <p:cNvSpPr/>
          <p:nvPr/>
        </p:nvSpPr>
        <p:spPr>
          <a:xfrm>
            <a:off x="4653376" y="3659151"/>
            <a:ext cx="1491114" cy="369332"/>
          </a:xfrm>
          <a:prstGeom prst="rect">
            <a:avLst/>
          </a:prstGeom>
        </p:spPr>
        <p:txBody>
          <a:bodyPr wrap="none">
            <a:spAutoFit/>
          </a:bodyPr>
          <a:lstStyle/>
          <a:p>
            <a:r>
              <a:rPr kumimoji="1" lang="en-US" altLang="zh-CN" dirty="0">
                <a:solidFill>
                  <a:schemeClr val="bg1"/>
                </a:solidFill>
              </a:rPr>
              <a:t>Communities</a:t>
            </a:r>
            <a:endParaRPr lang="zh-CN" altLang="en-US" dirty="0">
              <a:solidFill>
                <a:schemeClr val="bg1"/>
              </a:solidFill>
            </a:endParaRPr>
          </a:p>
        </p:txBody>
      </p:sp>
      <p:sp>
        <p:nvSpPr>
          <p:cNvPr id="85" name="矩形 84"/>
          <p:cNvSpPr/>
          <p:nvPr/>
        </p:nvSpPr>
        <p:spPr>
          <a:xfrm>
            <a:off x="7131819" y="2416773"/>
            <a:ext cx="1941558" cy="369332"/>
          </a:xfrm>
          <a:prstGeom prst="rect">
            <a:avLst/>
          </a:prstGeom>
          <a:solidFill>
            <a:schemeClr val="accent2">
              <a:lumMod val="75000"/>
            </a:schemeClr>
          </a:solidFill>
        </p:spPr>
        <p:txBody>
          <a:bodyPr wrap="none">
            <a:spAutoFit/>
          </a:bodyPr>
          <a:lstStyle/>
          <a:p>
            <a:pPr algn="ctr"/>
            <a:r>
              <a:rPr lang="en" altLang="zh-CN" b="1" dirty="0">
                <a:solidFill>
                  <a:schemeClr val="bg1"/>
                </a:solidFill>
              </a:rPr>
              <a:t>Fraud risk mode</a:t>
            </a:r>
            <a:r>
              <a:rPr lang="en-US" altLang="zh-CN" b="1" dirty="0">
                <a:solidFill>
                  <a:schemeClr val="bg1"/>
                </a:solidFill>
              </a:rPr>
              <a:t>l</a:t>
            </a:r>
          </a:p>
        </p:txBody>
      </p:sp>
      <p:grpSp>
        <p:nvGrpSpPr>
          <p:cNvPr id="88" name="组合 87"/>
          <p:cNvGrpSpPr/>
          <p:nvPr/>
        </p:nvGrpSpPr>
        <p:grpSpPr>
          <a:xfrm>
            <a:off x="7485590" y="3269304"/>
            <a:ext cx="1128835" cy="804118"/>
            <a:chOff x="3111959" y="2932173"/>
            <a:chExt cx="1128835" cy="804118"/>
          </a:xfrm>
        </p:grpSpPr>
        <p:sp>
          <p:nvSpPr>
            <p:cNvPr id="89" name="流程图: 磁盘 88"/>
            <p:cNvSpPr/>
            <p:nvPr/>
          </p:nvSpPr>
          <p:spPr>
            <a:xfrm>
              <a:off x="3240722" y="2932173"/>
              <a:ext cx="871306" cy="393902"/>
            </a:xfrm>
            <a:prstGeom prst="flowChartMagneticDisk">
              <a:avLst/>
            </a:prstGeom>
            <a:solidFill>
              <a:schemeClr val="accent5">
                <a:lumMod val="5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dirty="0"/>
            </a:p>
          </p:txBody>
        </p:sp>
        <p:sp>
          <p:nvSpPr>
            <p:cNvPr id="90" name="矩形 89"/>
            <p:cNvSpPr/>
            <p:nvPr/>
          </p:nvSpPr>
          <p:spPr>
            <a:xfrm>
              <a:off x="3111959" y="3274626"/>
              <a:ext cx="1128835" cy="461665"/>
            </a:xfrm>
            <a:prstGeom prst="rect">
              <a:avLst/>
            </a:prstGeom>
          </p:spPr>
          <p:txBody>
            <a:bodyPr wrap="none">
              <a:spAutoFit/>
            </a:bodyPr>
            <a:lstStyle/>
            <a:p>
              <a:pPr algn="ctr"/>
              <a:r>
                <a:rPr lang="en-US" altLang="zh-CN" sz="1200" dirty="0">
                  <a:solidFill>
                    <a:srgbClr val="FFC000"/>
                  </a:solidFill>
                </a:rPr>
                <a:t>User profile</a:t>
              </a:r>
            </a:p>
            <a:p>
              <a:pPr algn="ctr"/>
              <a:r>
                <a:rPr lang="en-US" altLang="zh-CN" sz="1200" dirty="0">
                  <a:solidFill>
                    <a:srgbClr val="FFC000"/>
                  </a:solidFill>
                </a:rPr>
                <a:t>Network Feats</a:t>
              </a:r>
            </a:p>
          </p:txBody>
        </p:sp>
      </p:grpSp>
      <p:sp>
        <p:nvSpPr>
          <p:cNvPr id="87" name="上箭头 86"/>
          <p:cNvSpPr/>
          <p:nvPr/>
        </p:nvSpPr>
        <p:spPr>
          <a:xfrm>
            <a:off x="7933551" y="2872464"/>
            <a:ext cx="190500" cy="295441"/>
          </a:xfrm>
          <a:prstGeom prst="up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文本框 90"/>
          <p:cNvSpPr txBox="1"/>
          <p:nvPr/>
        </p:nvSpPr>
        <p:spPr>
          <a:xfrm>
            <a:off x="3589259" y="2250058"/>
            <a:ext cx="659155" cy="307777"/>
          </a:xfrm>
          <a:prstGeom prst="rect">
            <a:avLst/>
          </a:prstGeom>
          <a:noFill/>
        </p:spPr>
        <p:txBody>
          <a:bodyPr wrap="none" rtlCol="0">
            <a:spAutoFit/>
          </a:bodyPr>
          <a:lstStyle/>
          <a:p>
            <a:r>
              <a:rPr lang="en-US" altLang="zh-CN" sz="1400" b="1" dirty="0">
                <a:solidFill>
                  <a:srgbClr val="FFFF00"/>
                </a:solidFill>
              </a:rPr>
              <a:t>Angel</a:t>
            </a:r>
            <a:endParaRPr lang="zh-CN" altLang="en-US" sz="1400" b="1" dirty="0">
              <a:solidFill>
                <a:srgbClr val="FFFF00"/>
              </a:solidFill>
            </a:endParaRPr>
          </a:p>
        </p:txBody>
      </p:sp>
      <p:sp>
        <p:nvSpPr>
          <p:cNvPr id="93" name="矩形 92"/>
          <p:cNvSpPr/>
          <p:nvPr/>
        </p:nvSpPr>
        <p:spPr>
          <a:xfrm>
            <a:off x="9666642" y="2400981"/>
            <a:ext cx="2121093" cy="369332"/>
          </a:xfrm>
          <a:prstGeom prst="rect">
            <a:avLst/>
          </a:prstGeom>
          <a:solidFill>
            <a:schemeClr val="accent6">
              <a:lumMod val="75000"/>
            </a:schemeClr>
          </a:solidFill>
        </p:spPr>
        <p:txBody>
          <a:bodyPr wrap="none">
            <a:spAutoFit/>
          </a:bodyPr>
          <a:lstStyle/>
          <a:p>
            <a:pPr algn="ctr"/>
            <a:r>
              <a:rPr lang="en" altLang="zh-CN" dirty="0">
                <a:solidFill>
                  <a:schemeClr val="bg1"/>
                </a:solidFill>
              </a:rPr>
              <a:t>Anti-Fraud </a:t>
            </a:r>
            <a:r>
              <a:rPr lang="en-US" altLang="zh-CN" dirty="0">
                <a:solidFill>
                  <a:schemeClr val="bg1"/>
                </a:solidFill>
              </a:rPr>
              <a:t>strategy</a:t>
            </a:r>
          </a:p>
        </p:txBody>
      </p:sp>
      <p:sp>
        <p:nvSpPr>
          <p:cNvPr id="98" name="右箭头 97"/>
          <p:cNvSpPr/>
          <p:nvPr/>
        </p:nvSpPr>
        <p:spPr>
          <a:xfrm>
            <a:off x="3582689" y="2496717"/>
            <a:ext cx="738376" cy="166910"/>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右箭头 98"/>
          <p:cNvSpPr/>
          <p:nvPr/>
        </p:nvSpPr>
        <p:spPr>
          <a:xfrm>
            <a:off x="6569048" y="2505290"/>
            <a:ext cx="463873" cy="14976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0" name="右箭头 99"/>
          <p:cNvSpPr/>
          <p:nvPr/>
        </p:nvSpPr>
        <p:spPr>
          <a:xfrm>
            <a:off x="9138073" y="2505290"/>
            <a:ext cx="463873" cy="149764"/>
          </a:xfrm>
          <a:prstGeom prst="right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内容占位符 2">
            <a:extLst>
              <a:ext uri="{FF2B5EF4-FFF2-40B4-BE49-F238E27FC236}">
                <a16:creationId xmlns:a16="http://schemas.microsoft.com/office/drawing/2014/main" id="{BDE52481-E9BD-4F4A-B296-9FEDFA2C6211}"/>
              </a:ext>
            </a:extLst>
          </p:cNvPr>
          <p:cNvSpPr>
            <a:spLocks noGrp="1"/>
          </p:cNvSpPr>
          <p:nvPr>
            <p:ph idx="1"/>
          </p:nvPr>
        </p:nvSpPr>
        <p:spPr>
          <a:xfrm>
            <a:off x="777373" y="5275711"/>
            <a:ext cx="7691230" cy="1320045"/>
          </a:xfrm>
        </p:spPr>
        <p:txBody>
          <a:bodyPr>
            <a:normAutofit fontScale="92500"/>
          </a:bodyPr>
          <a:lstStyle/>
          <a:p>
            <a:r>
              <a:rPr kumimoji="1" lang="en-US" altLang="zh-CN" sz="2000" dirty="0"/>
              <a:t>Data</a:t>
            </a:r>
            <a:r>
              <a:rPr kumimoji="1" lang="zh-CN" altLang="en-US" sz="2000" dirty="0"/>
              <a:t> </a:t>
            </a:r>
            <a:r>
              <a:rPr kumimoji="1" lang="en-US" altLang="zh-CN" sz="2000" dirty="0"/>
              <a:t>Volume:</a:t>
            </a:r>
            <a:r>
              <a:rPr kumimoji="1" lang="zh-CN" altLang="en-US" sz="2000" dirty="0"/>
              <a:t> </a:t>
            </a:r>
            <a:r>
              <a:rPr kumimoji="1" lang="en-US" altLang="zh-CN" sz="2000" dirty="0"/>
              <a:t>1.5</a:t>
            </a:r>
            <a:r>
              <a:rPr kumimoji="1" lang="zh-CN" altLang="en-US" sz="2000" dirty="0"/>
              <a:t> </a:t>
            </a:r>
            <a:r>
              <a:rPr kumimoji="1" lang="en-US" altLang="zh-CN" sz="2000" dirty="0"/>
              <a:t>billion</a:t>
            </a:r>
            <a:r>
              <a:rPr kumimoji="1" lang="zh-CN" altLang="en-US" sz="2000" dirty="0"/>
              <a:t> </a:t>
            </a:r>
            <a:r>
              <a:rPr kumimoji="1" lang="en-US" altLang="zh-CN" sz="2000" dirty="0"/>
              <a:t>nodes,</a:t>
            </a:r>
            <a:r>
              <a:rPr kumimoji="1" lang="zh-CN" altLang="en-US" sz="2000" dirty="0"/>
              <a:t> </a:t>
            </a:r>
            <a:r>
              <a:rPr kumimoji="1" lang="en-US" altLang="zh-CN" sz="2000" dirty="0"/>
              <a:t>20billion</a:t>
            </a:r>
            <a:r>
              <a:rPr kumimoji="1" lang="zh-CN" altLang="en-US" sz="2000" dirty="0"/>
              <a:t> </a:t>
            </a:r>
            <a:r>
              <a:rPr kumimoji="1" lang="en-US" altLang="zh-CN" sz="2000" dirty="0"/>
              <a:t>edges (275G)</a:t>
            </a:r>
            <a:r>
              <a:rPr kumimoji="1" lang="zh-CN" altLang="en-US" sz="2000" dirty="0"/>
              <a:t> </a:t>
            </a:r>
            <a:endParaRPr kumimoji="1" lang="en-US" altLang="zh-CN" sz="2000" dirty="0"/>
          </a:p>
          <a:p>
            <a:r>
              <a:rPr kumimoji="1" lang="en-US" altLang="zh-CN" sz="2000" dirty="0"/>
              <a:t>Previous</a:t>
            </a:r>
            <a:r>
              <a:rPr kumimoji="1" lang="zh-CN" altLang="en-US" sz="2000" dirty="0"/>
              <a:t> </a:t>
            </a:r>
            <a:r>
              <a:rPr kumimoji="1" lang="en-US" altLang="zh-CN" sz="2000" dirty="0"/>
              <a:t>running</a:t>
            </a:r>
            <a:r>
              <a:rPr kumimoji="1" lang="zh-CN" altLang="en-US" sz="2000" dirty="0"/>
              <a:t> </a:t>
            </a:r>
            <a:r>
              <a:rPr kumimoji="1" lang="en-US" altLang="zh-CN" sz="2000" dirty="0"/>
              <a:t>time:</a:t>
            </a:r>
            <a:r>
              <a:rPr kumimoji="1" lang="zh-CN" altLang="en-US" sz="2000" dirty="0"/>
              <a:t> </a:t>
            </a:r>
            <a:r>
              <a:rPr kumimoji="1" lang="en-US" altLang="zh-CN" sz="2000" dirty="0"/>
              <a:t>20+</a:t>
            </a:r>
            <a:r>
              <a:rPr kumimoji="1" lang="zh-CN" altLang="en-US" sz="2000" dirty="0"/>
              <a:t> </a:t>
            </a:r>
            <a:r>
              <a:rPr kumimoji="1" lang="en-US" altLang="zh-CN" sz="2000" dirty="0"/>
              <a:t>hours</a:t>
            </a:r>
            <a:r>
              <a:rPr kumimoji="1" lang="zh-CN" altLang="en-US" sz="2000" dirty="0"/>
              <a:t>  </a:t>
            </a:r>
            <a:r>
              <a:rPr kumimoji="1" lang="en-US" altLang="zh-CN" sz="2000" dirty="0"/>
              <a:t>(based</a:t>
            </a:r>
            <a:r>
              <a:rPr kumimoji="1" lang="zh-CN" altLang="en-US" sz="2000" dirty="0"/>
              <a:t> </a:t>
            </a:r>
            <a:r>
              <a:rPr kumimoji="1" lang="en-US" altLang="zh-CN" sz="2000" dirty="0"/>
              <a:t>on</a:t>
            </a:r>
            <a:r>
              <a:rPr kumimoji="1" lang="zh-CN" altLang="en-US" sz="2000" dirty="0"/>
              <a:t> </a:t>
            </a:r>
            <a:r>
              <a:rPr kumimoji="1" lang="en-US" altLang="zh-CN" sz="2000" dirty="0"/>
              <a:t>GraphX)</a:t>
            </a:r>
          </a:p>
          <a:p>
            <a:r>
              <a:rPr kumimoji="1" lang="en-US" altLang="zh-CN" sz="2000" dirty="0">
                <a:solidFill>
                  <a:srgbClr val="FF0000"/>
                </a:solidFill>
              </a:rPr>
              <a:t>Angel</a:t>
            </a:r>
            <a:r>
              <a:rPr kumimoji="1" lang="zh-CN" altLang="en-US" sz="2000" dirty="0">
                <a:solidFill>
                  <a:srgbClr val="FF0000"/>
                </a:solidFill>
              </a:rPr>
              <a:t> </a:t>
            </a:r>
            <a:r>
              <a:rPr kumimoji="1" lang="en-US" altLang="zh-CN" sz="2000" dirty="0">
                <a:solidFill>
                  <a:srgbClr val="FF0000"/>
                </a:solidFill>
              </a:rPr>
              <a:t>running</a:t>
            </a:r>
            <a:r>
              <a:rPr kumimoji="1" lang="zh-CN" altLang="en-US" sz="2000" dirty="0">
                <a:solidFill>
                  <a:srgbClr val="FF0000"/>
                </a:solidFill>
              </a:rPr>
              <a:t> </a:t>
            </a:r>
            <a:r>
              <a:rPr kumimoji="1" lang="en-US" altLang="zh-CN" sz="2000" dirty="0">
                <a:solidFill>
                  <a:srgbClr val="FF0000"/>
                </a:solidFill>
              </a:rPr>
              <a:t>time:</a:t>
            </a:r>
            <a:r>
              <a:rPr kumimoji="1" lang="zh-CN" altLang="en-US" sz="2000" dirty="0">
                <a:solidFill>
                  <a:srgbClr val="FF0000"/>
                </a:solidFill>
              </a:rPr>
              <a:t> </a:t>
            </a:r>
            <a:r>
              <a:rPr kumimoji="1" lang="en-US" altLang="zh-CN" sz="2000" dirty="0">
                <a:solidFill>
                  <a:srgbClr val="FF0000"/>
                </a:solidFill>
              </a:rPr>
              <a:t>5</a:t>
            </a:r>
            <a:r>
              <a:rPr kumimoji="1" lang="zh-CN" altLang="en-US" sz="2000" dirty="0">
                <a:solidFill>
                  <a:srgbClr val="FF0000"/>
                </a:solidFill>
              </a:rPr>
              <a:t> </a:t>
            </a:r>
            <a:r>
              <a:rPr kumimoji="1" lang="en-US" altLang="zh-CN" sz="2000" dirty="0">
                <a:solidFill>
                  <a:srgbClr val="FF0000"/>
                </a:solidFill>
              </a:rPr>
              <a:t>hours (batchSize=200,</a:t>
            </a:r>
            <a:r>
              <a:rPr kumimoji="1" lang="zh-CN" altLang="en-US" sz="2000" dirty="0">
                <a:solidFill>
                  <a:srgbClr val="FF0000"/>
                </a:solidFill>
              </a:rPr>
              <a:t>  </a:t>
            </a:r>
            <a:r>
              <a:rPr kumimoji="1" lang="en-US" altLang="zh-CN" sz="2000" dirty="0">
                <a:solidFill>
                  <a:srgbClr val="FF0000"/>
                </a:solidFill>
              </a:rPr>
              <a:t>avg 30</a:t>
            </a:r>
            <a:r>
              <a:rPr kumimoji="1" lang="zh-CN" altLang="en-US" sz="2000" dirty="0">
                <a:solidFill>
                  <a:srgbClr val="FF0000"/>
                </a:solidFill>
              </a:rPr>
              <a:t> </a:t>
            </a:r>
            <a:r>
              <a:rPr kumimoji="1" lang="en-US" altLang="zh-CN" sz="2000" dirty="0">
                <a:solidFill>
                  <a:srgbClr val="FF0000"/>
                </a:solidFill>
              </a:rPr>
              <a:t>min</a:t>
            </a:r>
            <a:r>
              <a:rPr kumimoji="1" lang="zh-CN" altLang="en-US" sz="2000" dirty="0">
                <a:solidFill>
                  <a:srgbClr val="FF0000"/>
                </a:solidFill>
              </a:rPr>
              <a:t> </a:t>
            </a:r>
            <a:r>
              <a:rPr kumimoji="1" lang="en-US" altLang="zh-CN" sz="2000" dirty="0">
                <a:solidFill>
                  <a:srgbClr val="FF0000"/>
                </a:solidFill>
              </a:rPr>
              <a:t>per</a:t>
            </a:r>
            <a:r>
              <a:rPr kumimoji="1" lang="zh-CN" altLang="en-US" sz="2000" dirty="0">
                <a:solidFill>
                  <a:srgbClr val="FF0000"/>
                </a:solidFill>
              </a:rPr>
              <a:t> </a:t>
            </a:r>
            <a:r>
              <a:rPr kumimoji="1" lang="en-US" altLang="zh-CN" sz="2000" dirty="0">
                <a:solidFill>
                  <a:srgbClr val="FF0000"/>
                </a:solidFill>
              </a:rPr>
              <a:t>epoch)</a:t>
            </a:r>
            <a:endParaRPr kumimoji="1" lang="zh-CN" altLang="en-US" sz="2000" dirty="0">
              <a:solidFill>
                <a:srgbClr val="FF0000"/>
              </a:solidFill>
            </a:endParaRPr>
          </a:p>
        </p:txBody>
      </p:sp>
      <p:sp>
        <p:nvSpPr>
          <p:cNvPr id="95" name="文本框 94"/>
          <p:cNvSpPr txBox="1"/>
          <p:nvPr/>
        </p:nvSpPr>
        <p:spPr>
          <a:xfrm>
            <a:off x="3438215" y="2595218"/>
            <a:ext cx="950901" cy="369332"/>
          </a:xfrm>
          <a:prstGeom prst="rect">
            <a:avLst/>
          </a:prstGeom>
          <a:noFill/>
        </p:spPr>
        <p:txBody>
          <a:bodyPr wrap="none" rtlCol="0">
            <a:spAutoFit/>
          </a:bodyPr>
          <a:lstStyle/>
          <a:p>
            <a:r>
              <a:rPr lang="en-US" altLang="zh-CN" b="1" dirty="0">
                <a:solidFill>
                  <a:srgbClr val="C00000"/>
                </a:solidFill>
              </a:rPr>
              <a:t>louvain</a:t>
            </a:r>
            <a:endParaRPr lang="zh-CN" altLang="en-US" b="1" dirty="0">
              <a:solidFill>
                <a:srgbClr val="C00000"/>
              </a:solidFill>
            </a:endParaRPr>
          </a:p>
        </p:txBody>
      </p:sp>
      <p:sp>
        <p:nvSpPr>
          <p:cNvPr id="3" name="矩形 2"/>
          <p:cNvSpPr/>
          <p:nvPr/>
        </p:nvSpPr>
        <p:spPr>
          <a:xfrm>
            <a:off x="980775" y="6411090"/>
            <a:ext cx="1925527" cy="369332"/>
          </a:xfrm>
          <a:prstGeom prst="rect">
            <a:avLst/>
          </a:prstGeom>
        </p:spPr>
        <p:txBody>
          <a:bodyPr wrap="none">
            <a:spAutoFit/>
          </a:bodyPr>
          <a:lstStyle/>
          <a:p>
            <a:r>
              <a:rPr lang="en-US" altLang="zh-CN" b="1" dirty="0">
                <a:solidFill>
                  <a:srgbClr val="FF0000"/>
                </a:solidFill>
              </a:rPr>
              <a:t>4 times promote</a:t>
            </a:r>
            <a:endParaRPr lang="zh-CN" altLang="en-US" b="1" dirty="0">
              <a:solidFill>
                <a:srgbClr val="FF0000"/>
              </a:solidFill>
            </a:endParaRPr>
          </a:p>
        </p:txBody>
      </p:sp>
    </p:spTree>
    <p:extLst>
      <p:ext uri="{BB962C8B-B14F-4D97-AF65-F5344CB8AC3E}">
        <p14:creationId xmlns:p14="http://schemas.microsoft.com/office/powerpoint/2010/main" val="9154654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duotone>
              <a:schemeClr val="accent6">
                <a:shade val="45000"/>
                <a:satMod val="135000"/>
              </a:schemeClr>
              <a:prstClr val="white"/>
            </a:duotone>
            <a:extLst>
              <a:ext uri="{28A0092B-C50C-407E-A947-70E740481C1C}">
                <a14:useLocalDpi xmlns:a14="http://schemas.microsoft.com/office/drawing/2010/main" val="0"/>
              </a:ext>
            </a:extLst>
          </a:blip>
          <a:stretch>
            <a:fillRect/>
          </a:stretch>
        </p:blipFill>
        <p:spPr>
          <a:xfrm>
            <a:off x="2946400" y="3556000"/>
            <a:ext cx="2413000" cy="2413000"/>
          </a:xfrm>
          <a:prstGeom prst="rect">
            <a:avLst/>
          </a:prstGeom>
        </p:spPr>
      </p:pic>
      <p:pic>
        <p:nvPicPr>
          <p:cNvPr id="6" name="图片 5"/>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6258700" y="3556000"/>
            <a:ext cx="2413000" cy="2413000"/>
          </a:xfrm>
          <a:prstGeom prst="rect">
            <a:avLst/>
          </a:prstGeom>
        </p:spPr>
      </p:pic>
      <p:sp>
        <p:nvSpPr>
          <p:cNvPr id="7" name="文本框 6"/>
          <p:cNvSpPr txBox="1"/>
          <p:nvPr/>
        </p:nvSpPr>
        <p:spPr>
          <a:xfrm>
            <a:off x="3390512" y="5969000"/>
            <a:ext cx="1524776" cy="369332"/>
          </a:xfrm>
          <a:prstGeom prst="rect">
            <a:avLst/>
          </a:prstGeom>
          <a:noFill/>
        </p:spPr>
        <p:txBody>
          <a:bodyPr wrap="none" rtlCol="0">
            <a:spAutoFit/>
          </a:bodyPr>
          <a:lstStyle/>
          <a:p>
            <a:r>
              <a:rPr lang="en-US" altLang="zh-CN" dirty="0">
                <a:solidFill>
                  <a:schemeClr val="bg1"/>
                </a:solidFill>
              </a:rPr>
              <a:t>Angel GitHub</a:t>
            </a:r>
            <a:endParaRPr lang="zh-CN" altLang="en-US" dirty="0">
              <a:solidFill>
                <a:schemeClr val="bg1"/>
              </a:solidFill>
            </a:endParaRPr>
          </a:p>
        </p:txBody>
      </p:sp>
      <p:sp>
        <p:nvSpPr>
          <p:cNvPr id="8" name="文本框 7"/>
          <p:cNvSpPr txBox="1"/>
          <p:nvPr/>
        </p:nvSpPr>
        <p:spPr>
          <a:xfrm>
            <a:off x="6700407" y="5969000"/>
            <a:ext cx="1529586" cy="369332"/>
          </a:xfrm>
          <a:prstGeom prst="rect">
            <a:avLst/>
          </a:prstGeom>
          <a:noFill/>
        </p:spPr>
        <p:txBody>
          <a:bodyPr wrap="none" rtlCol="0">
            <a:spAutoFit/>
          </a:bodyPr>
          <a:lstStyle/>
          <a:p>
            <a:r>
              <a:rPr lang="en-US" altLang="zh-CN" dirty="0">
                <a:solidFill>
                  <a:schemeClr val="bg1"/>
                </a:solidFill>
              </a:rPr>
              <a:t>Angel @ LFAI</a:t>
            </a:r>
            <a:endParaRPr lang="zh-CN" altLang="en-US" dirty="0">
              <a:solidFill>
                <a:schemeClr val="bg1"/>
              </a:solidFill>
            </a:endParaRPr>
          </a:p>
        </p:txBody>
      </p:sp>
      <p:sp>
        <p:nvSpPr>
          <p:cNvPr id="9" name="矩形 8"/>
          <p:cNvSpPr/>
          <p:nvPr/>
        </p:nvSpPr>
        <p:spPr>
          <a:xfrm>
            <a:off x="3883164" y="1887835"/>
            <a:ext cx="3714478" cy="923330"/>
          </a:xfrm>
          <a:prstGeom prst="rect">
            <a:avLst/>
          </a:prstGeom>
          <a:noFill/>
        </p:spPr>
        <p:txBody>
          <a:bodyPr wrap="none" lIns="91440" tIns="45720" rIns="91440" bIns="45720">
            <a:spAutoFit/>
          </a:bodyPr>
          <a:lstStyle/>
          <a:p>
            <a:pPr algn="ctr"/>
            <a:r>
              <a:rPr lang="en-US" altLang="zh-C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Thank You!</a:t>
            </a:r>
            <a:endParaRPr lang="zh-CN" alt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1144404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is Angel ?</a:t>
            </a:r>
            <a:endParaRPr lang="zh-CN" altLang="en-US" dirty="0"/>
          </a:p>
        </p:txBody>
      </p:sp>
      <p:sp>
        <p:nvSpPr>
          <p:cNvPr id="3" name="内容占位符 2"/>
          <p:cNvSpPr>
            <a:spLocks noGrp="1"/>
          </p:cNvSpPr>
          <p:nvPr>
            <p:ph idx="1"/>
          </p:nvPr>
        </p:nvSpPr>
        <p:spPr>
          <a:xfrm>
            <a:off x="838200" y="1825625"/>
            <a:ext cx="10515600" cy="4759746"/>
          </a:xfrm>
        </p:spPr>
        <p:txBody>
          <a:bodyPr/>
          <a:lstStyle/>
          <a:p>
            <a:r>
              <a:rPr lang="en-US" altLang="zh-CN" dirty="0"/>
              <a:t>Angel is a large scale distributed machine learning platform:</a:t>
            </a:r>
          </a:p>
          <a:p>
            <a:pPr lvl="1"/>
            <a:r>
              <a:rPr lang="en-US" altLang="zh-CN" b="1" dirty="0">
                <a:solidFill>
                  <a:srgbClr val="92D050"/>
                </a:solidFill>
              </a:rPr>
              <a:t>Foundation</a:t>
            </a:r>
            <a:r>
              <a:rPr lang="en-US" altLang="zh-CN" dirty="0"/>
              <a:t>: Efficient and High available Parameter server</a:t>
            </a:r>
          </a:p>
          <a:p>
            <a:pPr lvl="1"/>
            <a:r>
              <a:rPr lang="en-US" altLang="zh-CN" b="1" dirty="0">
                <a:solidFill>
                  <a:srgbClr val="92D050"/>
                </a:solidFill>
              </a:rPr>
              <a:t>Differentiation</a:t>
            </a:r>
            <a:r>
              <a:rPr lang="en-US" altLang="zh-CN" dirty="0"/>
              <a:t>: Sparse data &amp; huge models</a:t>
            </a:r>
          </a:p>
          <a:p>
            <a:pPr lvl="1"/>
            <a:r>
              <a:rPr lang="en-US" altLang="zh-CN" b="1" dirty="0">
                <a:solidFill>
                  <a:srgbClr val="92D050"/>
                </a:solidFill>
              </a:rPr>
              <a:t>Field/Domain</a:t>
            </a:r>
            <a:r>
              <a:rPr lang="en-US" altLang="zh-CN" dirty="0"/>
              <a:t>: Recommendation, Graph Learning (GE / GNN)</a:t>
            </a:r>
            <a:endParaRPr lang="zh-CN" altLang="en-US"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522" y="3692541"/>
            <a:ext cx="4180882" cy="2892830"/>
          </a:xfrm>
          <a:prstGeom prst="rect">
            <a:avLst/>
          </a:prstGeom>
        </p:spPr>
      </p:pic>
      <p:graphicFrame>
        <p:nvGraphicFramePr>
          <p:cNvPr id="6" name="图表 5"/>
          <p:cNvGraphicFramePr>
            <a:graphicFrameLocks/>
          </p:cNvGraphicFramePr>
          <p:nvPr>
            <p:extLst>
              <p:ext uri="{D42A27DB-BD31-4B8C-83A1-F6EECF244321}">
                <p14:modId xmlns:p14="http://schemas.microsoft.com/office/powerpoint/2010/main" val="4016973788"/>
              </p:ext>
            </p:extLst>
          </p:nvPr>
        </p:nvGraphicFramePr>
        <p:xfrm>
          <a:off x="6687862" y="3692541"/>
          <a:ext cx="3913463" cy="2892830"/>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674311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86CD33-6328-42D2-BCEA-E8FF7BEDA661}"/>
              </a:ext>
            </a:extLst>
          </p:cNvPr>
          <p:cNvSpPr>
            <a:spLocks noGrp="1"/>
          </p:cNvSpPr>
          <p:nvPr>
            <p:ph type="title"/>
          </p:nvPr>
        </p:nvSpPr>
        <p:spPr/>
        <p:txBody>
          <a:bodyPr/>
          <a:lstStyle/>
          <a:p>
            <a:r>
              <a:rPr lang="en-US" altLang="zh-CN" dirty="0"/>
              <a:t>Angel Architecture</a:t>
            </a:r>
            <a:endParaRPr lang="zh-CN" altLang="en-US" dirty="0"/>
          </a:p>
        </p:txBody>
      </p:sp>
      <p:sp>
        <p:nvSpPr>
          <p:cNvPr id="62" name="文本框 61">
            <a:extLst>
              <a:ext uri="{FF2B5EF4-FFF2-40B4-BE49-F238E27FC236}">
                <a16:creationId xmlns:a16="http://schemas.microsoft.com/office/drawing/2014/main" id="{352A0727-C462-46BD-8B81-215A46565A36}"/>
              </a:ext>
            </a:extLst>
          </p:cNvPr>
          <p:cNvSpPr txBox="1"/>
          <p:nvPr/>
        </p:nvSpPr>
        <p:spPr>
          <a:xfrm>
            <a:off x="838200" y="1571198"/>
            <a:ext cx="10198327" cy="1990288"/>
          </a:xfrm>
          <a:prstGeom prst="rect">
            <a:avLst/>
          </a:prstGeom>
          <a:noFill/>
        </p:spPr>
        <p:txBody>
          <a:bodyPr wrap="square" rtlCol="0">
            <a:spAutoFit/>
          </a:bodyPr>
          <a:lstStyle/>
          <a:p>
            <a:pPr marL="228600" indent="-228600">
              <a:lnSpc>
                <a:spcPct val="90000"/>
              </a:lnSpc>
              <a:spcBef>
                <a:spcPts val="1000"/>
              </a:spcBef>
              <a:buFont typeface="Arial" panose="020B0604020202020204" pitchFamily="34" charset="0"/>
              <a:buChar char="•"/>
            </a:pPr>
            <a:r>
              <a:rPr lang="en-US" altLang="zh-CN" sz="2000" dirty="0">
                <a:solidFill>
                  <a:schemeClr val="bg1"/>
                </a:solidFill>
              </a:rPr>
              <a:t>Angel Math Library: Self-developed mathematics library optimized for sparse vectors</a:t>
            </a:r>
          </a:p>
          <a:p>
            <a:pPr marL="228600" indent="-228600">
              <a:lnSpc>
                <a:spcPct val="90000"/>
              </a:lnSpc>
              <a:spcBef>
                <a:spcPts val="1000"/>
              </a:spcBef>
              <a:buFont typeface="Arial" panose="020B0604020202020204" pitchFamily="34" charset="0"/>
              <a:buChar char="•"/>
            </a:pPr>
            <a:r>
              <a:rPr lang="en-US" altLang="zh-CN" sz="2000" dirty="0">
                <a:solidFill>
                  <a:schemeClr val="bg1"/>
                </a:solidFill>
              </a:rPr>
              <a:t>Angel PS: manage model parameters</a:t>
            </a:r>
          </a:p>
          <a:p>
            <a:pPr marL="228600" indent="-228600">
              <a:lnSpc>
                <a:spcPct val="90000"/>
              </a:lnSpc>
              <a:spcBef>
                <a:spcPts val="1000"/>
              </a:spcBef>
              <a:buFont typeface="Arial" panose="020B0604020202020204" pitchFamily="34" charset="0"/>
              <a:buChar char="•"/>
            </a:pPr>
            <a:r>
              <a:rPr lang="en-US" altLang="zh-CN" sz="2000" dirty="0">
                <a:solidFill>
                  <a:schemeClr val="bg1"/>
                </a:solidFill>
              </a:rPr>
              <a:t>ML Engine: PyTorch, Angel mlcore (Angel Computation graph, Angel Tree Core)</a:t>
            </a:r>
          </a:p>
          <a:p>
            <a:pPr marL="228600" indent="-228600">
              <a:lnSpc>
                <a:spcPct val="90000"/>
              </a:lnSpc>
              <a:spcBef>
                <a:spcPts val="1000"/>
              </a:spcBef>
              <a:buFont typeface="Arial" panose="020B0604020202020204" pitchFamily="34" charset="0"/>
              <a:buChar char="•"/>
            </a:pPr>
            <a:r>
              <a:rPr lang="en-US" altLang="zh-CN" sz="2000" dirty="0">
                <a:solidFill>
                  <a:schemeClr val="bg1"/>
                </a:solidFill>
              </a:rPr>
              <a:t>Distributed executor: Angel, Spark On Angel , PyTorch On Angel</a:t>
            </a:r>
          </a:p>
          <a:p>
            <a:pPr marL="228600" indent="-228600">
              <a:lnSpc>
                <a:spcPct val="90000"/>
              </a:lnSpc>
              <a:spcBef>
                <a:spcPts val="1000"/>
              </a:spcBef>
              <a:buFont typeface="Arial" panose="020B0604020202020204" pitchFamily="34" charset="0"/>
              <a:buChar char="•"/>
            </a:pPr>
            <a:r>
              <a:rPr lang="en-US" altLang="zh-CN" sz="2000" dirty="0">
                <a:solidFill>
                  <a:schemeClr val="bg1"/>
                </a:solidFill>
              </a:rPr>
              <a:t>Public service components: AutoML, Serving</a:t>
            </a:r>
          </a:p>
        </p:txBody>
      </p:sp>
      <p:grpSp>
        <p:nvGrpSpPr>
          <p:cNvPr id="7" name="组合 6"/>
          <p:cNvGrpSpPr/>
          <p:nvPr/>
        </p:nvGrpSpPr>
        <p:grpSpPr>
          <a:xfrm>
            <a:off x="3596189" y="3993341"/>
            <a:ext cx="4496422" cy="2522556"/>
            <a:chOff x="1035452" y="3991726"/>
            <a:chExt cx="4496422" cy="2522556"/>
          </a:xfrm>
        </p:grpSpPr>
        <p:sp>
          <p:nvSpPr>
            <p:cNvPr id="51" name="矩形 50">
              <a:extLst>
                <a:ext uri="{FF2B5EF4-FFF2-40B4-BE49-F238E27FC236}">
                  <a16:creationId xmlns:a16="http://schemas.microsoft.com/office/drawing/2014/main" id="{A8F5AECC-F38D-4109-9666-605A298796CD}"/>
                </a:ext>
              </a:extLst>
            </p:cNvPr>
            <p:cNvSpPr/>
            <p:nvPr/>
          </p:nvSpPr>
          <p:spPr>
            <a:xfrm>
              <a:off x="1035452" y="5462611"/>
              <a:ext cx="4496422" cy="411521"/>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r>
                <a:rPr lang="en-US" altLang="zh-CN" sz="1100" b="1" kern="0" dirty="0">
                  <a:solidFill>
                    <a:prstClr val="white"/>
                  </a:solidFill>
                  <a:latin typeface="等线" panose="020F0502020204030204"/>
                  <a:ea typeface="等线" panose="02010600030101010101" pitchFamily="2" charset="-122"/>
                </a:rPr>
                <a:t>Angel Math Library</a:t>
              </a:r>
              <a:endParaRPr lang="zh-CN" altLang="en-US" sz="1100" b="1" kern="0" dirty="0">
                <a:solidFill>
                  <a:prstClr val="white"/>
                </a:solidFill>
                <a:latin typeface="等线" panose="020F0502020204030204"/>
                <a:ea typeface="等线" panose="02010600030101010101" pitchFamily="2" charset="-122"/>
              </a:endParaRPr>
            </a:p>
          </p:txBody>
        </p:sp>
        <p:sp>
          <p:nvSpPr>
            <p:cNvPr id="52" name="矩形 51">
              <a:extLst>
                <a:ext uri="{FF2B5EF4-FFF2-40B4-BE49-F238E27FC236}">
                  <a16:creationId xmlns:a16="http://schemas.microsoft.com/office/drawing/2014/main" id="{FDA5856D-1684-4E5E-B55C-DC7385EFE9DD}"/>
                </a:ext>
              </a:extLst>
            </p:cNvPr>
            <p:cNvSpPr/>
            <p:nvPr/>
          </p:nvSpPr>
          <p:spPr>
            <a:xfrm>
              <a:off x="4143208" y="4499297"/>
              <a:ext cx="1388666" cy="896114"/>
            </a:xfrm>
            <a:prstGeom prst="rect">
              <a:avLst/>
            </a:prstGeom>
            <a:solidFill>
              <a:sysClr val="window" lastClr="FFFFFF">
                <a:lumMod val="65000"/>
              </a:sysClr>
            </a:solidFill>
            <a:ln w="12700" cap="flat" cmpd="sng" algn="ctr">
              <a:noFill/>
              <a:prstDash val="solid"/>
              <a:miter lim="800000"/>
            </a:ln>
            <a:effectLst/>
          </p:spPr>
          <p:txBody>
            <a:bodyPr rtlCol="0" anchor="t"/>
            <a:lstStyle/>
            <a:p>
              <a:pPr algn="ctr"/>
              <a:endParaRPr lang="en-US" altLang="zh-CN" sz="700" b="1" kern="0" dirty="0">
                <a:solidFill>
                  <a:prstClr val="white"/>
                </a:solidFill>
                <a:latin typeface="等线" panose="020F0502020204030204"/>
                <a:ea typeface="等线" panose="02010600030101010101" pitchFamily="2" charset="-122"/>
              </a:endParaRPr>
            </a:p>
            <a:p>
              <a:pPr algn="ctr"/>
              <a:r>
                <a:rPr lang="en-US" altLang="zh-CN" sz="1400" b="1" kern="0" dirty="0">
                  <a:solidFill>
                    <a:prstClr val="white"/>
                  </a:solidFill>
                  <a:latin typeface="等线" panose="020F0502020204030204"/>
                  <a:ea typeface="等线" panose="02010600030101010101" pitchFamily="2" charset="-122"/>
                </a:rPr>
                <a:t>Angel PS</a:t>
              </a:r>
              <a:endParaRPr lang="zh-CN" altLang="en-US" sz="1400" b="1" kern="0" dirty="0">
                <a:solidFill>
                  <a:prstClr val="white"/>
                </a:solidFill>
                <a:latin typeface="等线" panose="020F0502020204030204"/>
                <a:ea typeface="等线" panose="02010600030101010101" pitchFamily="2" charset="-122"/>
              </a:endParaRPr>
            </a:p>
          </p:txBody>
        </p:sp>
        <p:sp>
          <p:nvSpPr>
            <p:cNvPr id="54" name="矩形 53">
              <a:extLst>
                <a:ext uri="{FF2B5EF4-FFF2-40B4-BE49-F238E27FC236}">
                  <a16:creationId xmlns:a16="http://schemas.microsoft.com/office/drawing/2014/main" id="{6B62A86D-8F8C-4B50-BEB1-8B6A8B616523}"/>
                </a:ext>
              </a:extLst>
            </p:cNvPr>
            <p:cNvSpPr/>
            <p:nvPr/>
          </p:nvSpPr>
          <p:spPr>
            <a:xfrm>
              <a:off x="1035453" y="4499889"/>
              <a:ext cx="761513" cy="413337"/>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r>
                <a:rPr lang="en-US" altLang="zh-CN" sz="1100" b="1" kern="0" dirty="0">
                  <a:solidFill>
                    <a:prstClr val="white"/>
                  </a:solidFill>
                  <a:latin typeface="等线" panose="020F0502020204030204"/>
                  <a:ea typeface="等线" panose="02010600030101010101" pitchFamily="2" charset="-122"/>
                </a:rPr>
                <a:t>Angel Native</a:t>
              </a:r>
              <a:endParaRPr lang="zh-CN" altLang="en-US" sz="1100" b="1" kern="0" dirty="0">
                <a:solidFill>
                  <a:prstClr val="white"/>
                </a:solidFill>
                <a:latin typeface="等线" panose="020F0502020204030204"/>
                <a:ea typeface="等线" panose="02010600030101010101" pitchFamily="2" charset="-122"/>
              </a:endParaRPr>
            </a:p>
          </p:txBody>
        </p:sp>
        <p:sp>
          <p:nvSpPr>
            <p:cNvPr id="55" name="矩形 54">
              <a:extLst>
                <a:ext uri="{FF2B5EF4-FFF2-40B4-BE49-F238E27FC236}">
                  <a16:creationId xmlns:a16="http://schemas.microsoft.com/office/drawing/2014/main" id="{1281EAAF-8B65-41CE-A199-298BA238C6C2}"/>
                </a:ext>
              </a:extLst>
            </p:cNvPr>
            <p:cNvSpPr/>
            <p:nvPr/>
          </p:nvSpPr>
          <p:spPr>
            <a:xfrm>
              <a:off x="1859882" y="4499889"/>
              <a:ext cx="1072560" cy="412745"/>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Spark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on Angel</a:t>
              </a:r>
              <a:endParaRPr kumimoji="0" lang="zh-CN" altLang="en-US"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p:txBody>
        </p:sp>
        <p:sp>
          <p:nvSpPr>
            <p:cNvPr id="57" name="圆角矩形 9">
              <a:extLst>
                <a:ext uri="{FF2B5EF4-FFF2-40B4-BE49-F238E27FC236}">
                  <a16:creationId xmlns:a16="http://schemas.microsoft.com/office/drawing/2014/main" id="{C0A81A00-2485-4991-9E99-1516C9690BDB}"/>
                </a:ext>
              </a:extLst>
            </p:cNvPr>
            <p:cNvSpPr/>
            <p:nvPr/>
          </p:nvSpPr>
          <p:spPr>
            <a:xfrm>
              <a:off x="1035453" y="4960487"/>
              <a:ext cx="1895080" cy="434924"/>
            </a:xfrm>
            <a:prstGeom prst="roundRect">
              <a:avLst>
                <a:gd name="adj" fmla="val 0"/>
              </a:avLst>
            </a:prstGeom>
            <a:solidFill>
              <a:sysClr val="window" lastClr="FFFFFF">
                <a:lumMod val="6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rPr>
                <a:t>Angel mlcore</a:t>
              </a:r>
              <a:endParaRPr kumimoji="0" lang="zh-CN" altLang="en-US" sz="110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59" name="矩形 58">
              <a:extLst>
                <a:ext uri="{FF2B5EF4-FFF2-40B4-BE49-F238E27FC236}">
                  <a16:creationId xmlns:a16="http://schemas.microsoft.com/office/drawing/2014/main" id="{3999C4A2-C0F9-4197-899D-0C8E03791FA3}"/>
                </a:ext>
              </a:extLst>
            </p:cNvPr>
            <p:cNvSpPr/>
            <p:nvPr/>
          </p:nvSpPr>
          <p:spPr>
            <a:xfrm>
              <a:off x="1037185" y="3991726"/>
              <a:ext cx="2224206" cy="418784"/>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AutoML (AFE/HPT)</a:t>
              </a:r>
              <a:endParaRPr kumimoji="0" lang="zh-CN" altLang="en-US" sz="1600" b="0"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p:txBody>
        </p:sp>
        <p:sp>
          <p:nvSpPr>
            <p:cNvPr id="60" name="矩形 59">
              <a:extLst>
                <a:ext uri="{FF2B5EF4-FFF2-40B4-BE49-F238E27FC236}">
                  <a16:creationId xmlns:a16="http://schemas.microsoft.com/office/drawing/2014/main" id="{DF2180EC-90C2-4C7D-AAC4-43783814E0BB}"/>
                </a:ext>
              </a:extLst>
            </p:cNvPr>
            <p:cNvSpPr/>
            <p:nvPr/>
          </p:nvSpPr>
          <p:spPr>
            <a:xfrm>
              <a:off x="3307668" y="3991726"/>
              <a:ext cx="2224206" cy="418784"/>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Serving</a:t>
              </a:r>
              <a:endParaRPr kumimoji="0" lang="zh-CN" altLang="en-US" sz="1600" b="0"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p:txBody>
        </p:sp>
        <p:sp>
          <p:nvSpPr>
            <p:cNvPr id="16" name="圆角矩形 9">
              <a:extLst>
                <a:ext uri="{FF2B5EF4-FFF2-40B4-BE49-F238E27FC236}">
                  <a16:creationId xmlns:a16="http://schemas.microsoft.com/office/drawing/2014/main" id="{FC267CB6-4B36-4EC3-BCFD-07D2DBD9D3CE}"/>
                </a:ext>
              </a:extLst>
            </p:cNvPr>
            <p:cNvSpPr/>
            <p:nvPr/>
          </p:nvSpPr>
          <p:spPr>
            <a:xfrm>
              <a:off x="2999043" y="4960487"/>
              <a:ext cx="1062694" cy="434924"/>
            </a:xfrm>
            <a:prstGeom prst="roundRect">
              <a:avLst/>
            </a:prstGeom>
            <a:solidFill>
              <a:schemeClr val="tx1">
                <a:lumMod val="95000"/>
                <a:lumOff val="5000"/>
              </a:schemeClr>
            </a:solidFill>
            <a:ln w="12700" cap="flat" cmpd="sng" algn="ctr">
              <a:solidFill>
                <a:srgbClr val="FFC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100" b="1" i="0" u="none" strike="noStrike" kern="0" cap="none" spc="0" normalizeH="0" baseline="0" noProof="0" dirty="0">
                  <a:ln>
                    <a:noFill/>
                  </a:ln>
                  <a:solidFill>
                    <a:schemeClr val="bg1">
                      <a:lumMod val="50000"/>
                    </a:schemeClr>
                  </a:solidFill>
                  <a:effectLst/>
                  <a:uLnTx/>
                  <a:uFillTx/>
                  <a:latin typeface="等线" panose="020F0502020204030204"/>
                  <a:ea typeface="等线" panose="02010600030101010101" pitchFamily="2" charset="-122"/>
                  <a:cs typeface="+mn-cs"/>
                </a:rPr>
                <a:t>PyTorch</a:t>
              </a:r>
              <a:endParaRPr kumimoji="0" lang="zh-CN" altLang="en-US" sz="1100" b="1" i="0" u="none" strike="noStrike" kern="0" cap="none" spc="0" normalizeH="0" baseline="0" noProof="0" dirty="0">
                <a:ln>
                  <a:noFill/>
                </a:ln>
                <a:solidFill>
                  <a:schemeClr val="bg1">
                    <a:lumMod val="50000"/>
                  </a:schemeClr>
                </a:solidFill>
                <a:effectLst/>
                <a:uLnTx/>
                <a:uFillTx/>
                <a:latin typeface="等线" panose="020F0502020204030204"/>
                <a:ea typeface="等线" panose="02010600030101010101" pitchFamily="2" charset="-122"/>
                <a:cs typeface="+mn-cs"/>
              </a:endParaRPr>
            </a:p>
          </p:txBody>
        </p:sp>
        <p:sp>
          <p:nvSpPr>
            <p:cNvPr id="17" name="矩形 16">
              <a:extLst>
                <a:ext uri="{FF2B5EF4-FFF2-40B4-BE49-F238E27FC236}">
                  <a16:creationId xmlns:a16="http://schemas.microsoft.com/office/drawing/2014/main" id="{A0F69900-5445-427E-B77D-90B448D9870E}"/>
                </a:ext>
              </a:extLst>
            </p:cNvPr>
            <p:cNvSpPr/>
            <p:nvPr/>
          </p:nvSpPr>
          <p:spPr>
            <a:xfrm>
              <a:off x="2986354" y="4502111"/>
              <a:ext cx="1075383" cy="413337"/>
            </a:xfrm>
            <a:prstGeom prst="rect">
              <a:avLst/>
            </a:prstGeom>
            <a:solidFill>
              <a:srgbClr val="FFC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PyTorch </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rPr>
                <a:t>On Angel</a:t>
              </a:r>
              <a:endParaRPr kumimoji="0" lang="zh-CN" altLang="en-US" sz="1200" b="1" i="0" u="none" strike="noStrike" kern="0" cap="none" spc="0" normalizeH="0" baseline="0" noProof="0" dirty="0">
                <a:ln>
                  <a:noFill/>
                </a:ln>
                <a:solidFill>
                  <a:srgbClr val="002060"/>
                </a:solidFill>
                <a:effectLst/>
                <a:uLnTx/>
                <a:uFillTx/>
                <a:latin typeface="等线" panose="020F0502020204030204"/>
                <a:ea typeface="等线" panose="02010600030101010101" pitchFamily="2" charset="-122"/>
                <a:cs typeface="+mn-cs"/>
              </a:endParaRPr>
            </a:p>
          </p:txBody>
        </p:sp>
        <p:sp>
          <p:nvSpPr>
            <p:cNvPr id="3" name="矩形 2"/>
            <p:cNvSpPr/>
            <p:nvPr/>
          </p:nvSpPr>
          <p:spPr>
            <a:xfrm>
              <a:off x="4202286" y="5064672"/>
              <a:ext cx="600693" cy="286366"/>
            </a:xfrm>
            <a:prstGeom prst="rect">
              <a:avLst/>
            </a:prstGeom>
            <a:solidFill>
              <a:sysClr val="window" lastClr="FFFFFF">
                <a:lumMod val="65000"/>
              </a:sysClr>
            </a:solidFill>
            <a:ln w="12700" cap="flat" cmpd="sng" algn="ctr">
              <a:solidFill>
                <a:schemeClr val="tx1">
                  <a:lumMod val="75000"/>
                  <a:lumOff val="25000"/>
                </a:schemeClr>
              </a:solidFill>
              <a:prstDash val="solid"/>
              <a:miter lim="800000"/>
            </a:ln>
            <a:effectLst/>
          </p:spPr>
          <p:txBody>
            <a:bodyPr rtlCol="0" anchor="ctr"/>
            <a:lstStyle/>
            <a:p>
              <a:pPr algn="ctr"/>
              <a:r>
                <a:rPr lang="en-US" altLang="zh-CN" sz="1050" b="1" kern="0" dirty="0">
                  <a:solidFill>
                    <a:prstClr val="white"/>
                  </a:solidFill>
                  <a:latin typeface="等线" panose="020F0502020204030204"/>
                  <a:ea typeface="等线" panose="02010600030101010101" pitchFamily="2" charset="-122"/>
                </a:rPr>
                <a:t>Matrix</a:t>
              </a:r>
              <a:endParaRPr lang="zh-CN" altLang="en-US" sz="1050" b="1" kern="0" dirty="0">
                <a:solidFill>
                  <a:prstClr val="white"/>
                </a:solidFill>
                <a:latin typeface="等线" panose="020F0502020204030204"/>
                <a:ea typeface="等线" panose="02010600030101010101" pitchFamily="2" charset="-122"/>
              </a:endParaRPr>
            </a:p>
          </p:txBody>
        </p:sp>
        <p:sp>
          <p:nvSpPr>
            <p:cNvPr id="18" name="矩形 17"/>
            <p:cNvSpPr/>
            <p:nvPr/>
          </p:nvSpPr>
          <p:spPr>
            <a:xfrm>
              <a:off x="4867080" y="5064672"/>
              <a:ext cx="587136" cy="286366"/>
            </a:xfrm>
            <a:prstGeom prst="rect">
              <a:avLst/>
            </a:prstGeom>
            <a:solidFill>
              <a:srgbClr val="FFC000"/>
            </a:solidFill>
            <a:ln w="12700" cap="flat" cmpd="sng" algn="ctr">
              <a:solidFill>
                <a:schemeClr val="tx1">
                  <a:lumMod val="75000"/>
                  <a:lumOff val="25000"/>
                </a:schemeClr>
              </a:solidFill>
              <a:prstDash val="solid"/>
              <a:miter lim="800000"/>
            </a:ln>
            <a:effectLst/>
          </p:spPr>
          <p:txBody>
            <a:bodyPr rtlCol="0" anchor="ctr"/>
            <a:lstStyle/>
            <a:p>
              <a:pPr algn="ctr"/>
              <a:r>
                <a:rPr lang="en-US" altLang="zh-CN" sz="1050" b="1" kern="0" dirty="0">
                  <a:solidFill>
                    <a:srgbClr val="002060"/>
                  </a:solidFill>
                  <a:latin typeface="等线" panose="020F0502020204030204"/>
                  <a:ea typeface="等线" panose="02010600030101010101" pitchFamily="2" charset="-122"/>
                </a:rPr>
                <a:t>Graph</a:t>
              </a:r>
              <a:endParaRPr lang="zh-CN" altLang="en-US" sz="1000" b="1" kern="0" dirty="0">
                <a:solidFill>
                  <a:srgbClr val="002060"/>
                </a:solidFill>
                <a:latin typeface="等线" panose="020F0502020204030204"/>
                <a:ea typeface="等线" panose="02010600030101010101" pitchFamily="2" charset="-122"/>
              </a:endParaRPr>
            </a:p>
          </p:txBody>
        </p:sp>
        <p:sp>
          <p:nvSpPr>
            <p:cNvPr id="19" name="矩形 18">
              <a:extLst>
                <a:ext uri="{FF2B5EF4-FFF2-40B4-BE49-F238E27FC236}">
                  <a16:creationId xmlns:a16="http://schemas.microsoft.com/office/drawing/2014/main" id="{1281EAAF-8B65-41CE-A199-298BA238C6C2}"/>
                </a:ext>
              </a:extLst>
            </p:cNvPr>
            <p:cNvSpPr/>
            <p:nvPr/>
          </p:nvSpPr>
          <p:spPr>
            <a:xfrm>
              <a:off x="1548719" y="6030910"/>
              <a:ext cx="311163" cy="206373"/>
            </a:xfrm>
            <a:prstGeom prst="rect">
              <a:avLst/>
            </a:prstGeom>
            <a:solidFill>
              <a:sysClr val="window" lastClr="FFFFFF">
                <a:lumMod val="65000"/>
              </a:sysClr>
            </a:solidFill>
            <a:ln w="12700" cap="flat" cmpd="sng" algn="ctr">
              <a:noFill/>
              <a:prstDash val="solid"/>
              <a:miter lim="800000"/>
            </a:ln>
            <a:effectLst/>
          </p:spPr>
          <p:txBody>
            <a:bodyPr rtlCol="0" anchor="ctr"/>
            <a:lstStyle/>
            <a:p>
              <a:pPr algn="ctr"/>
              <a:endParaRPr lang="zh-CN" altLang="en-US" sz="1000" b="1" kern="0" dirty="0">
                <a:solidFill>
                  <a:prstClr val="white"/>
                </a:solidFill>
                <a:latin typeface="等线" panose="020F0502020204030204"/>
                <a:ea typeface="等线" panose="02010600030101010101" pitchFamily="2" charset="-122"/>
              </a:endParaRPr>
            </a:p>
          </p:txBody>
        </p:sp>
        <p:sp>
          <p:nvSpPr>
            <p:cNvPr id="20" name="矩形 19">
              <a:extLst>
                <a:ext uri="{FF2B5EF4-FFF2-40B4-BE49-F238E27FC236}">
                  <a16:creationId xmlns:a16="http://schemas.microsoft.com/office/drawing/2014/main" id="{1281EAAF-8B65-41CE-A199-298BA238C6C2}"/>
                </a:ext>
              </a:extLst>
            </p:cNvPr>
            <p:cNvSpPr/>
            <p:nvPr/>
          </p:nvSpPr>
          <p:spPr>
            <a:xfrm>
              <a:off x="2542133" y="6030910"/>
              <a:ext cx="311163" cy="206373"/>
            </a:xfrm>
            <a:prstGeom prst="rect">
              <a:avLst/>
            </a:prstGeom>
            <a:solidFill>
              <a:srgbClr val="92D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50" b="1" i="0" u="none" strike="noStrike" kern="0" cap="none" spc="0" normalizeH="0" baseline="0" noProof="0" dirty="0">
                <a:ln>
                  <a:noFill/>
                </a:ln>
                <a:solidFill>
                  <a:prstClr val="white"/>
                </a:solidFill>
                <a:effectLst/>
                <a:uLnTx/>
                <a:uFillTx/>
                <a:latin typeface="等线" panose="020F0502020204030204"/>
                <a:ea typeface="等线" panose="02010600030101010101" pitchFamily="2" charset="-122"/>
                <a:cs typeface="+mn-cs"/>
              </a:endParaRPr>
            </a:p>
          </p:txBody>
        </p:sp>
        <p:sp>
          <p:nvSpPr>
            <p:cNvPr id="21" name="矩形 20">
              <a:extLst>
                <a:ext uri="{FF2B5EF4-FFF2-40B4-BE49-F238E27FC236}">
                  <a16:creationId xmlns:a16="http://schemas.microsoft.com/office/drawing/2014/main" id="{1281EAAF-8B65-41CE-A199-298BA238C6C2}"/>
                </a:ext>
              </a:extLst>
            </p:cNvPr>
            <p:cNvSpPr/>
            <p:nvPr/>
          </p:nvSpPr>
          <p:spPr>
            <a:xfrm>
              <a:off x="3535547" y="6030910"/>
              <a:ext cx="311163" cy="206373"/>
            </a:xfrm>
            <a:prstGeom prst="rect">
              <a:avLst/>
            </a:prstGeom>
            <a:solidFill>
              <a:srgbClr val="FFC000"/>
            </a:solidFill>
            <a:ln w="12700" cap="flat" cmpd="sng" algn="ctr">
              <a:noFill/>
              <a:prstDash val="solid"/>
              <a:miter lim="800000"/>
            </a:ln>
            <a:effectLst/>
          </p:spPr>
          <p:txBody>
            <a:bodyPr rtlCol="0" anchor="ctr"/>
            <a:lstStyle/>
            <a:p>
              <a:pPr algn="ctr"/>
              <a:endParaRPr lang="zh-CN" altLang="en-US" sz="1200" kern="0" dirty="0">
                <a:solidFill>
                  <a:schemeClr val="bg1"/>
                </a:solidFill>
                <a:latin typeface="等线" panose="020F0502020204030204"/>
                <a:ea typeface="等线" panose="02010600030101010101" pitchFamily="2" charset="-122"/>
              </a:endParaRPr>
            </a:p>
          </p:txBody>
        </p:sp>
        <p:sp>
          <p:nvSpPr>
            <p:cNvPr id="4" name="文本框 3"/>
            <p:cNvSpPr txBox="1"/>
            <p:nvPr/>
          </p:nvSpPr>
          <p:spPr>
            <a:xfrm>
              <a:off x="2282375" y="6237283"/>
              <a:ext cx="830677" cy="276999"/>
            </a:xfrm>
            <a:prstGeom prst="rect">
              <a:avLst/>
            </a:prstGeom>
            <a:noFill/>
          </p:spPr>
          <p:txBody>
            <a:bodyPr wrap="none" rtlCol="0">
              <a:spAutoFit/>
            </a:bodyPr>
            <a:lstStyle/>
            <a:p>
              <a:r>
                <a:rPr lang="en-US" altLang="zh-CN" sz="1200" dirty="0">
                  <a:solidFill>
                    <a:schemeClr val="bg1"/>
                  </a:solidFill>
                </a:rPr>
                <a:t>enhanced</a:t>
              </a:r>
              <a:endParaRPr lang="zh-CN" altLang="en-US" sz="1200" dirty="0">
                <a:solidFill>
                  <a:schemeClr val="bg1"/>
                </a:solidFill>
              </a:endParaRPr>
            </a:p>
          </p:txBody>
        </p:sp>
        <p:sp>
          <p:nvSpPr>
            <p:cNvPr id="22" name="文本框 21"/>
            <p:cNvSpPr txBox="1"/>
            <p:nvPr/>
          </p:nvSpPr>
          <p:spPr>
            <a:xfrm>
              <a:off x="3463341" y="6237283"/>
              <a:ext cx="455574" cy="276999"/>
            </a:xfrm>
            <a:prstGeom prst="rect">
              <a:avLst/>
            </a:prstGeom>
            <a:noFill/>
          </p:spPr>
          <p:txBody>
            <a:bodyPr wrap="none" rtlCol="0">
              <a:spAutoFit/>
            </a:bodyPr>
            <a:lstStyle/>
            <a:p>
              <a:r>
                <a:rPr lang="en-US" altLang="zh-CN" sz="1200" dirty="0">
                  <a:solidFill>
                    <a:schemeClr val="bg1"/>
                  </a:solidFill>
                </a:rPr>
                <a:t>new</a:t>
              </a:r>
              <a:endParaRPr lang="zh-CN" altLang="en-US" sz="1200" dirty="0">
                <a:solidFill>
                  <a:schemeClr val="bg1"/>
                </a:solidFill>
              </a:endParaRPr>
            </a:p>
          </p:txBody>
        </p:sp>
        <p:sp>
          <p:nvSpPr>
            <p:cNvPr id="23" name="文本框 22"/>
            <p:cNvSpPr txBox="1"/>
            <p:nvPr/>
          </p:nvSpPr>
          <p:spPr>
            <a:xfrm>
              <a:off x="1362700" y="6237283"/>
              <a:ext cx="683200" cy="276999"/>
            </a:xfrm>
            <a:prstGeom prst="rect">
              <a:avLst/>
            </a:prstGeom>
            <a:noFill/>
          </p:spPr>
          <p:txBody>
            <a:bodyPr wrap="none" rtlCol="0">
              <a:spAutoFit/>
            </a:bodyPr>
            <a:lstStyle/>
            <a:p>
              <a:r>
                <a:rPr lang="en-US" altLang="zh-CN" sz="1200" dirty="0">
                  <a:solidFill>
                    <a:schemeClr val="bg1"/>
                  </a:solidFill>
                </a:rPr>
                <a:t>existing</a:t>
              </a:r>
              <a:endParaRPr lang="zh-CN" altLang="en-US" sz="1200" dirty="0">
                <a:solidFill>
                  <a:schemeClr val="bg1"/>
                </a:solidFill>
              </a:endParaRPr>
            </a:p>
          </p:txBody>
        </p:sp>
        <p:sp>
          <p:nvSpPr>
            <p:cNvPr id="24" name="圆角矩形 9">
              <a:extLst>
                <a:ext uri="{FF2B5EF4-FFF2-40B4-BE49-F238E27FC236}">
                  <a16:creationId xmlns:a16="http://schemas.microsoft.com/office/drawing/2014/main" id="{FC267CB6-4B36-4EC3-BCFD-07D2DBD9D3CE}"/>
                </a:ext>
              </a:extLst>
            </p:cNvPr>
            <p:cNvSpPr/>
            <p:nvPr/>
          </p:nvSpPr>
          <p:spPr>
            <a:xfrm>
              <a:off x="4528961" y="6030909"/>
              <a:ext cx="311163" cy="206374"/>
            </a:xfrm>
            <a:prstGeom prst="roundRect">
              <a:avLst/>
            </a:prstGeom>
            <a:solidFill>
              <a:schemeClr val="tx1">
                <a:lumMod val="95000"/>
                <a:lumOff val="5000"/>
              </a:schemeClr>
            </a:solidFill>
            <a:ln w="12700" cap="flat" cmpd="sng" algn="ctr">
              <a:solidFill>
                <a:srgbClr val="FFC000"/>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000" b="1" i="0" u="none" strike="noStrike" kern="0" cap="none" spc="0" normalizeH="0" baseline="0" noProof="0" dirty="0">
                <a:ln>
                  <a:noFill/>
                </a:ln>
                <a:solidFill>
                  <a:schemeClr val="bg1">
                    <a:lumMod val="50000"/>
                  </a:schemeClr>
                </a:solidFill>
                <a:effectLst/>
                <a:uLnTx/>
                <a:uFillTx/>
                <a:latin typeface="等线" panose="020F0502020204030204"/>
                <a:ea typeface="等线" panose="02010600030101010101" pitchFamily="2" charset="-122"/>
                <a:cs typeface="+mn-cs"/>
              </a:endParaRPr>
            </a:p>
          </p:txBody>
        </p:sp>
        <p:sp>
          <p:nvSpPr>
            <p:cNvPr id="25" name="文本框 24"/>
            <p:cNvSpPr txBox="1"/>
            <p:nvPr/>
          </p:nvSpPr>
          <p:spPr>
            <a:xfrm>
              <a:off x="4390230" y="6237283"/>
              <a:ext cx="588623" cy="276999"/>
            </a:xfrm>
            <a:prstGeom prst="rect">
              <a:avLst/>
            </a:prstGeom>
            <a:noFill/>
          </p:spPr>
          <p:txBody>
            <a:bodyPr wrap="none" rtlCol="0">
              <a:spAutoFit/>
            </a:bodyPr>
            <a:lstStyle/>
            <a:p>
              <a:r>
                <a:rPr lang="en-US" altLang="zh-CN" sz="1200" dirty="0">
                  <a:solidFill>
                    <a:schemeClr val="bg1"/>
                  </a:solidFill>
                </a:rPr>
                <a:t>outter</a:t>
              </a:r>
              <a:endParaRPr lang="zh-CN" altLang="en-US" sz="1200" dirty="0">
                <a:solidFill>
                  <a:schemeClr val="bg1"/>
                </a:solidFill>
              </a:endParaRPr>
            </a:p>
          </p:txBody>
        </p:sp>
      </p:grpSp>
    </p:spTree>
    <p:extLst>
      <p:ext uri="{BB962C8B-B14F-4D97-AF65-F5344CB8AC3E}">
        <p14:creationId xmlns:p14="http://schemas.microsoft.com/office/powerpoint/2010/main" val="22966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Angel inside Tencent</a:t>
            </a:r>
            <a:endParaRPr lang="zh-CN" altLang="en-US" dirty="0"/>
          </a:p>
        </p:txBody>
      </p:sp>
      <p:graphicFrame>
        <p:nvGraphicFramePr>
          <p:cNvPr id="10" name="表格 9">
            <a:extLst>
              <a:ext uri="{FF2B5EF4-FFF2-40B4-BE49-F238E27FC236}">
                <a16:creationId xmlns:a16="http://schemas.microsoft.com/office/drawing/2014/main" id="{E799B1F0-C6D7-462D-A0EE-9DEBF8E65DDF}"/>
              </a:ext>
            </a:extLst>
          </p:cNvPr>
          <p:cNvGraphicFramePr>
            <a:graphicFrameLocks noGrp="1"/>
          </p:cNvGraphicFramePr>
          <p:nvPr>
            <p:extLst>
              <p:ext uri="{D42A27DB-BD31-4B8C-83A1-F6EECF244321}">
                <p14:modId xmlns:p14="http://schemas.microsoft.com/office/powerpoint/2010/main" val="2880473"/>
              </p:ext>
            </p:extLst>
          </p:nvPr>
        </p:nvGraphicFramePr>
        <p:xfrm>
          <a:off x="7577586" y="2356848"/>
          <a:ext cx="3333577" cy="1920240"/>
        </p:xfrm>
        <a:graphic>
          <a:graphicData uri="http://schemas.openxmlformats.org/drawingml/2006/table">
            <a:tbl>
              <a:tblPr firstRow="1" bandRow="1">
                <a:tableStyleId>{5C22544A-7EE6-4342-B048-85BDC9FD1C3A}</a:tableStyleId>
              </a:tblPr>
              <a:tblGrid>
                <a:gridCol w="2382357">
                  <a:extLst>
                    <a:ext uri="{9D8B030D-6E8A-4147-A177-3AD203B41FA5}">
                      <a16:colId xmlns:a16="http://schemas.microsoft.com/office/drawing/2014/main" val="20000"/>
                    </a:ext>
                  </a:extLst>
                </a:gridCol>
                <a:gridCol w="951220">
                  <a:extLst>
                    <a:ext uri="{9D8B030D-6E8A-4147-A177-3AD203B41FA5}">
                      <a16:colId xmlns:a16="http://schemas.microsoft.com/office/drawing/2014/main" val="20001"/>
                    </a:ext>
                  </a:extLst>
                </a:gridCol>
              </a:tblGrid>
              <a:tr h="197459">
                <a:tc>
                  <a:txBody>
                    <a:bodyPr/>
                    <a:lstStyle/>
                    <a:p>
                      <a:r>
                        <a:rPr lang="en-US" altLang="zh-CN" sz="1200" dirty="0"/>
                        <a:t>Index</a:t>
                      </a:r>
                      <a:endParaRPr lang="zh-CN" altLang="en-US" sz="1200" dirty="0"/>
                    </a:p>
                  </a:txBody>
                  <a:tcPr/>
                </a:tc>
                <a:tc>
                  <a:txBody>
                    <a:bodyPr/>
                    <a:lstStyle/>
                    <a:p>
                      <a:r>
                        <a:rPr lang="en-US" altLang="zh-CN" sz="1200" dirty="0"/>
                        <a:t>Value</a:t>
                      </a:r>
                      <a:endParaRPr lang="zh-CN" altLang="en-US" sz="1200" dirty="0"/>
                    </a:p>
                  </a:txBody>
                  <a:tcPr/>
                </a:tc>
                <a:extLst>
                  <a:ext uri="{0D108BD9-81ED-4DB2-BD59-A6C34878D82A}">
                    <a16:rowId xmlns:a16="http://schemas.microsoft.com/office/drawing/2014/main" val="10000"/>
                  </a:ext>
                </a:extLst>
              </a:tr>
              <a:tr h="197459">
                <a:tc>
                  <a:txBody>
                    <a:bodyPr/>
                    <a:lstStyle/>
                    <a:p>
                      <a:r>
                        <a:rPr lang="en-US" altLang="zh-CN" sz="1200" dirty="0"/>
                        <a:t>Total Task Num</a:t>
                      </a:r>
                      <a:endParaRPr lang="zh-CN" altLang="en-US" sz="1200" dirty="0"/>
                    </a:p>
                  </a:txBody>
                  <a:tcPr/>
                </a:tc>
                <a:tc>
                  <a:txBody>
                    <a:bodyPr/>
                    <a:lstStyle/>
                    <a:p>
                      <a:r>
                        <a:rPr lang="en-US" altLang="zh-CN" sz="1200" dirty="0"/>
                        <a:t>2400+</a:t>
                      </a:r>
                      <a:endParaRPr lang="zh-CN" altLang="en-US" sz="1200" dirty="0"/>
                    </a:p>
                  </a:txBody>
                  <a:tcPr/>
                </a:tc>
                <a:extLst>
                  <a:ext uri="{0D108BD9-81ED-4DB2-BD59-A6C34878D82A}">
                    <a16:rowId xmlns:a16="http://schemas.microsoft.com/office/drawing/2014/main" val="10001"/>
                  </a:ext>
                </a:extLst>
              </a:tr>
              <a:tr h="197459">
                <a:tc>
                  <a:txBody>
                    <a:bodyPr/>
                    <a:lstStyle/>
                    <a:p>
                      <a:r>
                        <a:rPr lang="en-US" altLang="zh-CN" sz="1200" dirty="0"/>
                        <a:t>Running Task </a:t>
                      </a:r>
                      <a:r>
                        <a:rPr lang="en-US" altLang="zh-CN" sz="1200" dirty="0" err="1"/>
                        <a:t>Num</a:t>
                      </a:r>
                      <a:r>
                        <a:rPr lang="en-US" altLang="zh-CN" sz="1200" dirty="0"/>
                        <a:t> in a Month</a:t>
                      </a:r>
                      <a:endParaRPr lang="zh-CN" altLang="en-US" sz="1200" dirty="0"/>
                    </a:p>
                  </a:txBody>
                  <a:tcPr/>
                </a:tc>
                <a:tc>
                  <a:txBody>
                    <a:bodyPr/>
                    <a:lstStyle/>
                    <a:p>
                      <a:r>
                        <a:rPr lang="en-US" altLang="zh-CN" sz="1200" dirty="0"/>
                        <a:t>9000+</a:t>
                      </a:r>
                      <a:endParaRPr lang="zh-CN" altLang="en-US" sz="1200" dirty="0"/>
                    </a:p>
                  </a:txBody>
                  <a:tcPr/>
                </a:tc>
                <a:extLst>
                  <a:ext uri="{0D108BD9-81ED-4DB2-BD59-A6C34878D82A}">
                    <a16:rowId xmlns:a16="http://schemas.microsoft.com/office/drawing/2014/main" val="10002"/>
                  </a:ext>
                </a:extLst>
              </a:tr>
              <a:tr h="197459">
                <a:tc>
                  <a:txBody>
                    <a:bodyPr/>
                    <a:lstStyle/>
                    <a:p>
                      <a:r>
                        <a:rPr lang="en-US" altLang="zh-CN" sz="1200" dirty="0"/>
                        <a:t>Task Num per</a:t>
                      </a:r>
                      <a:r>
                        <a:rPr lang="en-US" altLang="zh-CN" sz="1200" baseline="0" dirty="0"/>
                        <a:t> Day</a:t>
                      </a:r>
                      <a:endParaRPr lang="zh-CN" altLang="en-US" sz="1200" dirty="0"/>
                    </a:p>
                  </a:txBody>
                  <a:tcPr/>
                </a:tc>
                <a:tc>
                  <a:txBody>
                    <a:bodyPr/>
                    <a:lstStyle/>
                    <a:p>
                      <a:r>
                        <a:rPr lang="en-US" altLang="zh-CN" sz="1200" dirty="0"/>
                        <a:t>300+</a:t>
                      </a:r>
                      <a:endParaRPr lang="zh-CN" altLang="en-US" sz="1200" dirty="0"/>
                    </a:p>
                  </a:txBody>
                  <a:tcPr/>
                </a:tc>
                <a:extLst>
                  <a:ext uri="{0D108BD9-81ED-4DB2-BD59-A6C34878D82A}">
                    <a16:rowId xmlns:a16="http://schemas.microsoft.com/office/drawing/2014/main" val="10003"/>
                  </a:ext>
                </a:extLst>
              </a:tr>
              <a:tr h="197459">
                <a:tc>
                  <a:txBody>
                    <a:bodyPr/>
                    <a:lstStyle/>
                    <a:p>
                      <a:r>
                        <a:rPr lang="en-US" altLang="zh-CN" sz="1200" dirty="0"/>
                        <a:t>Total</a:t>
                      </a:r>
                      <a:r>
                        <a:rPr lang="en-US" altLang="zh-CN" sz="1200" baseline="0" dirty="0"/>
                        <a:t> Users</a:t>
                      </a:r>
                      <a:endParaRPr lang="zh-CN" altLang="en-US" sz="1200" dirty="0"/>
                    </a:p>
                  </a:txBody>
                  <a:tcPr/>
                </a:tc>
                <a:tc>
                  <a:txBody>
                    <a:bodyPr/>
                    <a:lstStyle/>
                    <a:p>
                      <a:r>
                        <a:rPr lang="en-US" altLang="zh-CN" sz="1200" dirty="0"/>
                        <a:t>280+</a:t>
                      </a:r>
                      <a:endParaRPr lang="zh-CN" altLang="en-US" sz="1200" dirty="0"/>
                    </a:p>
                  </a:txBody>
                  <a:tcPr/>
                </a:tc>
                <a:extLst>
                  <a:ext uri="{0D108BD9-81ED-4DB2-BD59-A6C34878D82A}">
                    <a16:rowId xmlns:a16="http://schemas.microsoft.com/office/drawing/2014/main" val="10004"/>
                  </a:ext>
                </a:extLst>
              </a:tr>
              <a:tr h="197459">
                <a:tc>
                  <a:txBody>
                    <a:bodyPr/>
                    <a:lstStyle/>
                    <a:p>
                      <a:r>
                        <a:rPr lang="en-US" altLang="zh-CN" sz="1200" dirty="0">
                          <a:solidFill>
                            <a:srgbClr val="FF0000"/>
                          </a:solidFill>
                        </a:rPr>
                        <a:t>Active Users In Month</a:t>
                      </a:r>
                      <a:endParaRPr lang="zh-CN" altLang="en-US" sz="1200" dirty="0">
                        <a:solidFill>
                          <a:srgbClr val="FF0000"/>
                        </a:solidFill>
                      </a:endParaRPr>
                    </a:p>
                  </a:txBody>
                  <a:tcPr/>
                </a:tc>
                <a:tc>
                  <a:txBody>
                    <a:bodyPr/>
                    <a:lstStyle/>
                    <a:p>
                      <a:r>
                        <a:rPr lang="en-US" altLang="zh-CN" sz="1200" dirty="0">
                          <a:solidFill>
                            <a:srgbClr val="FF0000"/>
                          </a:solidFill>
                        </a:rPr>
                        <a:t>150+</a:t>
                      </a:r>
                      <a:endParaRPr lang="zh-CN" altLang="en-US" sz="1200" dirty="0">
                        <a:solidFill>
                          <a:srgbClr val="FF0000"/>
                        </a:solidFill>
                      </a:endParaRPr>
                    </a:p>
                  </a:txBody>
                  <a:tcPr/>
                </a:tc>
                <a:extLst>
                  <a:ext uri="{0D108BD9-81ED-4DB2-BD59-A6C34878D82A}">
                    <a16:rowId xmlns:a16="http://schemas.microsoft.com/office/drawing/2014/main" val="10005"/>
                  </a:ext>
                </a:extLst>
              </a:tr>
              <a:tr h="197459">
                <a:tc>
                  <a:txBody>
                    <a:bodyPr/>
                    <a:lstStyle/>
                    <a:p>
                      <a:r>
                        <a:rPr lang="en-US" altLang="zh-CN" sz="1200" dirty="0">
                          <a:solidFill>
                            <a:srgbClr val="FF0000"/>
                          </a:solidFill>
                        </a:rPr>
                        <a:t>Active Users In Day</a:t>
                      </a:r>
                      <a:endParaRPr lang="zh-CN" altLang="en-US" sz="1200" dirty="0">
                        <a:solidFill>
                          <a:srgbClr val="FF0000"/>
                        </a:solidFill>
                      </a:endParaRPr>
                    </a:p>
                  </a:txBody>
                  <a:tcPr/>
                </a:tc>
                <a:tc>
                  <a:txBody>
                    <a:bodyPr/>
                    <a:lstStyle/>
                    <a:p>
                      <a:r>
                        <a:rPr lang="en-US" altLang="zh-CN" sz="1200" dirty="0">
                          <a:solidFill>
                            <a:srgbClr val="FF0000"/>
                          </a:solidFill>
                        </a:rPr>
                        <a:t>80+</a:t>
                      </a:r>
                      <a:endParaRPr lang="zh-CN" altLang="en-US" sz="1200" dirty="0">
                        <a:solidFill>
                          <a:srgbClr val="FF0000"/>
                        </a:solidFill>
                      </a:endParaRPr>
                    </a:p>
                  </a:txBody>
                  <a:tcPr/>
                </a:tc>
                <a:extLst>
                  <a:ext uri="{0D108BD9-81ED-4DB2-BD59-A6C34878D82A}">
                    <a16:rowId xmlns:a16="http://schemas.microsoft.com/office/drawing/2014/main" val="10006"/>
                  </a:ext>
                </a:extLst>
              </a:tr>
            </a:tbl>
          </a:graphicData>
        </a:graphic>
      </p:graphicFrame>
      <p:sp>
        <p:nvSpPr>
          <p:cNvPr id="11" name="文本框 10">
            <a:extLst>
              <a:ext uri="{FF2B5EF4-FFF2-40B4-BE49-F238E27FC236}">
                <a16:creationId xmlns:a16="http://schemas.microsoft.com/office/drawing/2014/main" id="{58EBB4DA-BF4C-4273-A706-7082C4B8C12D}"/>
              </a:ext>
            </a:extLst>
          </p:cNvPr>
          <p:cNvSpPr txBox="1"/>
          <p:nvPr/>
        </p:nvSpPr>
        <p:spPr>
          <a:xfrm>
            <a:off x="7690695" y="1874313"/>
            <a:ext cx="2877711" cy="400110"/>
          </a:xfrm>
          <a:prstGeom prst="rect">
            <a:avLst/>
          </a:prstGeom>
          <a:noFill/>
        </p:spPr>
        <p:txBody>
          <a:bodyPr wrap="none" rtlCol="0">
            <a:spAutoFit/>
          </a:bodyPr>
          <a:lstStyle/>
          <a:p>
            <a:r>
              <a:rPr lang="en-US" altLang="zh-CN" sz="2000" b="1" dirty="0">
                <a:solidFill>
                  <a:schemeClr val="bg1"/>
                </a:solidFill>
              </a:rPr>
              <a:t>Task and User statistics</a:t>
            </a:r>
            <a:endParaRPr lang="zh-CN" altLang="en-US" sz="2000" b="1" dirty="0">
              <a:solidFill>
                <a:schemeClr val="bg1"/>
              </a:solidFill>
            </a:endParaRPr>
          </a:p>
        </p:txBody>
      </p:sp>
      <p:sp>
        <p:nvSpPr>
          <p:cNvPr id="12" name="矩形 11">
            <a:extLst>
              <a:ext uri="{FF2B5EF4-FFF2-40B4-BE49-F238E27FC236}">
                <a16:creationId xmlns:a16="http://schemas.microsoft.com/office/drawing/2014/main" id="{EC591731-0501-4983-AC29-4FB46AEA91B6}"/>
              </a:ext>
            </a:extLst>
          </p:cNvPr>
          <p:cNvSpPr/>
          <p:nvPr/>
        </p:nvSpPr>
        <p:spPr>
          <a:xfrm>
            <a:off x="2769360" y="2043246"/>
            <a:ext cx="1202573" cy="369332"/>
          </a:xfrm>
          <a:prstGeom prst="rect">
            <a:avLst/>
          </a:prstGeom>
        </p:spPr>
        <p:txBody>
          <a:bodyPr wrap="none">
            <a:spAutoFit/>
          </a:bodyPr>
          <a:lstStyle/>
          <a:p>
            <a:r>
              <a:rPr lang="en-US" altLang="zh-CN" b="1" dirty="0">
                <a:solidFill>
                  <a:schemeClr val="bg1"/>
                </a:solidFill>
              </a:rPr>
              <a:t>Task stats</a:t>
            </a:r>
            <a:endParaRPr lang="zh-CN" altLang="en-US" dirty="0"/>
          </a:p>
        </p:txBody>
      </p:sp>
      <p:pic>
        <p:nvPicPr>
          <p:cNvPr id="5" name="图片 4">
            <a:extLst>
              <a:ext uri="{FF2B5EF4-FFF2-40B4-BE49-F238E27FC236}">
                <a16:creationId xmlns:a16="http://schemas.microsoft.com/office/drawing/2014/main" id="{6FEDFEAC-D4FF-460B-BF4E-05B0C64E7ECA}"/>
              </a:ext>
            </a:extLst>
          </p:cNvPr>
          <p:cNvPicPr>
            <a:picLocks noChangeAspect="1"/>
          </p:cNvPicPr>
          <p:nvPr/>
        </p:nvPicPr>
        <p:blipFill>
          <a:blip r:embed="rId3"/>
          <a:stretch>
            <a:fillRect/>
          </a:stretch>
        </p:blipFill>
        <p:spPr>
          <a:xfrm>
            <a:off x="7077731" y="4723003"/>
            <a:ext cx="1100420" cy="436228"/>
          </a:xfrm>
          <a:prstGeom prst="rect">
            <a:avLst/>
          </a:prstGeom>
        </p:spPr>
      </p:pic>
      <p:pic>
        <p:nvPicPr>
          <p:cNvPr id="6" name="图片 5">
            <a:extLst>
              <a:ext uri="{FF2B5EF4-FFF2-40B4-BE49-F238E27FC236}">
                <a16:creationId xmlns:a16="http://schemas.microsoft.com/office/drawing/2014/main" id="{FCB7F6D0-E432-4B53-9DBD-B0DA114DA21F}"/>
              </a:ext>
            </a:extLst>
          </p:cNvPr>
          <p:cNvPicPr>
            <a:picLocks noChangeAspect="1"/>
          </p:cNvPicPr>
          <p:nvPr/>
        </p:nvPicPr>
        <p:blipFill>
          <a:blip r:embed="rId4"/>
          <a:stretch>
            <a:fillRect/>
          </a:stretch>
        </p:blipFill>
        <p:spPr>
          <a:xfrm>
            <a:off x="8702356" y="4655308"/>
            <a:ext cx="951328" cy="587813"/>
          </a:xfrm>
          <a:prstGeom prst="rect">
            <a:avLst/>
          </a:prstGeom>
        </p:spPr>
      </p:pic>
      <p:pic>
        <p:nvPicPr>
          <p:cNvPr id="7" name="图片 6">
            <a:extLst>
              <a:ext uri="{FF2B5EF4-FFF2-40B4-BE49-F238E27FC236}">
                <a16:creationId xmlns:a16="http://schemas.microsoft.com/office/drawing/2014/main" id="{6D6CC854-B02D-4B71-A6CC-A1690CED03EE}"/>
              </a:ext>
            </a:extLst>
          </p:cNvPr>
          <p:cNvPicPr>
            <a:picLocks noChangeAspect="1"/>
          </p:cNvPicPr>
          <p:nvPr/>
        </p:nvPicPr>
        <p:blipFill>
          <a:blip r:embed="rId5"/>
          <a:stretch>
            <a:fillRect/>
          </a:stretch>
        </p:blipFill>
        <p:spPr>
          <a:xfrm>
            <a:off x="10243351" y="4655308"/>
            <a:ext cx="974943" cy="503923"/>
          </a:xfrm>
          <a:prstGeom prst="rect">
            <a:avLst/>
          </a:prstGeom>
        </p:spPr>
      </p:pic>
      <p:pic>
        <p:nvPicPr>
          <p:cNvPr id="8" name="图片 7">
            <a:extLst>
              <a:ext uri="{FF2B5EF4-FFF2-40B4-BE49-F238E27FC236}">
                <a16:creationId xmlns:a16="http://schemas.microsoft.com/office/drawing/2014/main" id="{4B42D2A5-270E-4E21-BA3B-A76EFE72A74A}"/>
              </a:ext>
            </a:extLst>
          </p:cNvPr>
          <p:cNvPicPr>
            <a:picLocks noChangeAspect="1"/>
          </p:cNvPicPr>
          <p:nvPr/>
        </p:nvPicPr>
        <p:blipFill>
          <a:blip r:embed="rId6"/>
          <a:stretch>
            <a:fillRect/>
          </a:stretch>
        </p:blipFill>
        <p:spPr>
          <a:xfrm>
            <a:off x="7077731" y="5629940"/>
            <a:ext cx="1111549" cy="460468"/>
          </a:xfrm>
          <a:prstGeom prst="rect">
            <a:avLst/>
          </a:prstGeom>
        </p:spPr>
      </p:pic>
      <p:pic>
        <p:nvPicPr>
          <p:cNvPr id="13" name="图片 12">
            <a:extLst>
              <a:ext uri="{FF2B5EF4-FFF2-40B4-BE49-F238E27FC236}">
                <a16:creationId xmlns:a16="http://schemas.microsoft.com/office/drawing/2014/main" id="{A8DE3BB1-AEB6-499A-A7EE-25BE862436C6}"/>
              </a:ext>
            </a:extLst>
          </p:cNvPr>
          <p:cNvPicPr>
            <a:picLocks noChangeAspect="1"/>
          </p:cNvPicPr>
          <p:nvPr/>
        </p:nvPicPr>
        <p:blipFill>
          <a:blip r:embed="rId7"/>
          <a:stretch>
            <a:fillRect/>
          </a:stretch>
        </p:blipFill>
        <p:spPr>
          <a:xfrm>
            <a:off x="8702356" y="5629941"/>
            <a:ext cx="951328" cy="469700"/>
          </a:xfrm>
          <a:prstGeom prst="rect">
            <a:avLst/>
          </a:prstGeom>
        </p:spPr>
      </p:pic>
      <p:pic>
        <p:nvPicPr>
          <p:cNvPr id="14" name="图片 13">
            <a:extLst>
              <a:ext uri="{FF2B5EF4-FFF2-40B4-BE49-F238E27FC236}">
                <a16:creationId xmlns:a16="http://schemas.microsoft.com/office/drawing/2014/main" id="{CFAE26A1-2B0E-43C3-8B99-86A0021FC989}"/>
              </a:ext>
            </a:extLst>
          </p:cNvPr>
          <p:cNvPicPr>
            <a:picLocks noChangeAspect="1"/>
          </p:cNvPicPr>
          <p:nvPr/>
        </p:nvPicPr>
        <p:blipFill>
          <a:blip r:embed="rId8"/>
          <a:stretch>
            <a:fillRect/>
          </a:stretch>
        </p:blipFill>
        <p:spPr>
          <a:xfrm>
            <a:off x="10262356" y="5630679"/>
            <a:ext cx="955938" cy="466216"/>
          </a:xfrm>
          <a:prstGeom prst="rect">
            <a:avLst/>
          </a:prstGeom>
        </p:spPr>
      </p:pic>
      <p:graphicFrame>
        <p:nvGraphicFramePr>
          <p:cNvPr id="15" name="图表 14">
            <a:extLst>
              <a:ext uri="{FF2B5EF4-FFF2-40B4-BE49-F238E27FC236}">
                <a16:creationId xmlns:a16="http://schemas.microsoft.com/office/drawing/2014/main" id="{BE97B252-2083-4645-8A3C-D8AC55D07AE9}"/>
              </a:ext>
            </a:extLst>
          </p:cNvPr>
          <p:cNvGraphicFramePr>
            <a:graphicFrameLocks/>
          </p:cNvGraphicFramePr>
          <p:nvPr>
            <p:extLst>
              <p:ext uri="{D42A27DB-BD31-4B8C-83A1-F6EECF244321}">
                <p14:modId xmlns:p14="http://schemas.microsoft.com/office/powerpoint/2010/main" val="2339727748"/>
              </p:ext>
            </p:extLst>
          </p:nvPr>
        </p:nvGraphicFramePr>
        <p:xfrm>
          <a:off x="515984" y="2465974"/>
          <a:ext cx="5709326" cy="3930140"/>
        </p:xfrm>
        <a:graphic>
          <a:graphicData uri="http://schemas.openxmlformats.org/drawingml/2006/chart">
            <c:chart xmlns:c="http://schemas.openxmlformats.org/drawingml/2006/chart" xmlns:r="http://schemas.openxmlformats.org/officeDocument/2006/relationships" r:id="rId9"/>
          </a:graphicData>
        </a:graphic>
      </p:graphicFrame>
    </p:spTree>
    <p:extLst>
      <p:ext uri="{BB962C8B-B14F-4D97-AF65-F5344CB8AC3E}">
        <p14:creationId xmlns:p14="http://schemas.microsoft.com/office/powerpoint/2010/main" val="37169420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Angel outside Tencent</a:t>
            </a:r>
            <a:endParaRPr lang="zh-CN" altLang="en-US" dirty="0"/>
          </a:p>
        </p:txBody>
      </p:sp>
      <p:pic>
        <p:nvPicPr>
          <p:cNvPr id="8" name="图片 7"/>
          <p:cNvPicPr>
            <a:picLocks noChangeAspect="1"/>
          </p:cNvPicPr>
          <p:nvPr/>
        </p:nvPicPr>
        <p:blipFill>
          <a:blip r:embed="rId3"/>
          <a:stretch>
            <a:fillRect/>
          </a:stretch>
        </p:blipFill>
        <p:spPr>
          <a:xfrm>
            <a:off x="489233" y="2263011"/>
            <a:ext cx="4932242" cy="3345542"/>
          </a:xfrm>
          <a:prstGeom prst="rect">
            <a:avLst/>
          </a:prstGeom>
        </p:spPr>
      </p:pic>
      <p:grpSp>
        <p:nvGrpSpPr>
          <p:cNvPr id="44" name="组合 43"/>
          <p:cNvGrpSpPr/>
          <p:nvPr/>
        </p:nvGrpSpPr>
        <p:grpSpPr>
          <a:xfrm>
            <a:off x="5421475" y="1483624"/>
            <a:ext cx="6515170" cy="4904315"/>
            <a:chOff x="191976" y="1598972"/>
            <a:chExt cx="6515170" cy="4904315"/>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1423" y="3700118"/>
              <a:ext cx="377171" cy="377171"/>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52844" y="6008959"/>
              <a:ext cx="494328" cy="494328"/>
            </a:xfrm>
            <a:prstGeom prst="rect">
              <a:avLst/>
            </a:prstGeom>
          </p:spPr>
        </p:pic>
        <p:pic>
          <p:nvPicPr>
            <p:cNvPr id="19" name="图片 1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06547" y="5171331"/>
              <a:ext cx="786922" cy="676362"/>
            </a:xfrm>
            <a:prstGeom prst="rect">
              <a:avLst/>
            </a:prstGeom>
          </p:spPr>
        </p:pic>
        <p:pic>
          <p:nvPicPr>
            <p:cNvPr id="20" name="图片 1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113628" y="3166094"/>
              <a:ext cx="372761" cy="372761"/>
            </a:xfrm>
            <a:prstGeom prst="rect">
              <a:avLst/>
            </a:prstGeom>
          </p:spPr>
        </p:pic>
        <p:pic>
          <p:nvPicPr>
            <p:cNvPr id="21" name="图片 2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958758" y="4680792"/>
              <a:ext cx="682500" cy="329276"/>
            </a:xfrm>
            <a:prstGeom prst="rect">
              <a:avLst/>
            </a:prstGeom>
          </p:spPr>
        </p:pic>
        <p:pic>
          <p:nvPicPr>
            <p:cNvPr id="22" name="图片 2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112449" y="4238552"/>
              <a:ext cx="375119" cy="280977"/>
            </a:xfrm>
            <a:prstGeom prst="rect">
              <a:avLst/>
            </a:prstGeom>
          </p:spPr>
        </p:pic>
        <p:pic>
          <p:nvPicPr>
            <p:cNvPr id="23" name="图片 2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097448" y="1609188"/>
              <a:ext cx="405121" cy="328652"/>
            </a:xfrm>
            <a:prstGeom prst="rect">
              <a:avLst/>
            </a:prstGeom>
          </p:spPr>
        </p:pic>
        <p:pic>
          <p:nvPicPr>
            <p:cNvPr id="24" name="图片 23"/>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5670" y="2696154"/>
              <a:ext cx="308677" cy="308677"/>
            </a:xfrm>
            <a:prstGeom prst="rect">
              <a:avLst/>
            </a:prstGeom>
          </p:spPr>
        </p:pic>
        <p:pic>
          <p:nvPicPr>
            <p:cNvPr id="25" name="图片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11771" y="2099103"/>
              <a:ext cx="576475" cy="435788"/>
            </a:xfrm>
            <a:prstGeom prst="rect">
              <a:avLst/>
            </a:prstGeom>
          </p:spPr>
        </p:pic>
        <p:sp>
          <p:nvSpPr>
            <p:cNvPr id="26" name="矩形 25"/>
            <p:cNvSpPr/>
            <p:nvPr/>
          </p:nvSpPr>
          <p:spPr>
            <a:xfrm>
              <a:off x="2849521" y="1690688"/>
              <a:ext cx="3857625"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a:off x="2849521" y="2245920"/>
              <a:ext cx="1152526"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2849521" y="2724952"/>
              <a:ext cx="885825"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2849521" y="3194459"/>
              <a:ext cx="885825"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2849521" y="3778266"/>
              <a:ext cx="885825"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p:cNvSpPr/>
            <p:nvPr/>
          </p:nvSpPr>
          <p:spPr>
            <a:xfrm>
              <a:off x="2849521" y="4266823"/>
              <a:ext cx="623888"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2849521" y="4764905"/>
              <a:ext cx="623888"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2849521" y="5415387"/>
              <a:ext cx="623888"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2849521" y="6132547"/>
              <a:ext cx="623888" cy="247152"/>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990271" y="1598972"/>
              <a:ext cx="930063" cy="369332"/>
            </a:xfrm>
            <a:prstGeom prst="rect">
              <a:avLst/>
            </a:prstGeom>
            <a:noFill/>
          </p:spPr>
          <p:txBody>
            <a:bodyPr wrap="none" rtlCol="0">
              <a:spAutoFit/>
            </a:bodyPr>
            <a:lstStyle/>
            <a:p>
              <a:r>
                <a:rPr lang="en-US" altLang="zh-CN" b="1" dirty="0">
                  <a:solidFill>
                    <a:schemeClr val="bg1"/>
                  </a:solidFill>
                </a:rPr>
                <a:t>Weibio</a:t>
              </a:r>
              <a:endParaRPr lang="zh-CN" altLang="en-US" b="1" dirty="0">
                <a:solidFill>
                  <a:schemeClr val="bg1"/>
                </a:solidFill>
              </a:endParaRPr>
            </a:p>
          </p:txBody>
        </p:sp>
        <p:sp>
          <p:nvSpPr>
            <p:cNvPr id="36" name="文本框 35"/>
            <p:cNvSpPr txBox="1"/>
            <p:nvPr/>
          </p:nvSpPr>
          <p:spPr>
            <a:xfrm>
              <a:off x="443648" y="2132331"/>
              <a:ext cx="1476686" cy="369332"/>
            </a:xfrm>
            <a:prstGeom prst="rect">
              <a:avLst/>
            </a:prstGeom>
            <a:noFill/>
          </p:spPr>
          <p:txBody>
            <a:bodyPr wrap="none" rtlCol="0">
              <a:spAutoFit/>
            </a:bodyPr>
            <a:lstStyle/>
            <a:p>
              <a:r>
                <a:rPr lang="en-US" altLang="zh-CN" b="1" dirty="0">
                  <a:solidFill>
                    <a:schemeClr val="bg1"/>
                  </a:solidFill>
                </a:rPr>
                <a:t>Zhuanzhuan</a:t>
              </a:r>
              <a:endParaRPr lang="zh-CN" altLang="en-US" b="1" dirty="0">
                <a:solidFill>
                  <a:schemeClr val="bg1"/>
                </a:solidFill>
              </a:endParaRPr>
            </a:p>
          </p:txBody>
        </p:sp>
        <p:sp>
          <p:nvSpPr>
            <p:cNvPr id="37" name="文本框 36"/>
            <p:cNvSpPr txBox="1"/>
            <p:nvPr/>
          </p:nvSpPr>
          <p:spPr>
            <a:xfrm>
              <a:off x="1014317" y="2683217"/>
              <a:ext cx="906017" cy="369332"/>
            </a:xfrm>
            <a:prstGeom prst="rect">
              <a:avLst/>
            </a:prstGeom>
            <a:noFill/>
          </p:spPr>
          <p:txBody>
            <a:bodyPr wrap="none" rtlCol="0">
              <a:spAutoFit/>
            </a:bodyPr>
            <a:lstStyle/>
            <a:p>
              <a:r>
                <a:rPr lang="en-US" altLang="zh-CN" b="1" dirty="0">
                  <a:solidFill>
                    <a:schemeClr val="bg1"/>
                  </a:solidFill>
                </a:rPr>
                <a:t>Xiaomi</a:t>
              </a:r>
              <a:endParaRPr lang="zh-CN" altLang="en-US" b="1" dirty="0">
                <a:solidFill>
                  <a:schemeClr val="bg1"/>
                </a:solidFill>
              </a:endParaRPr>
            </a:p>
          </p:txBody>
        </p:sp>
        <p:sp>
          <p:nvSpPr>
            <p:cNvPr id="38" name="文本框 37"/>
            <p:cNvSpPr txBox="1"/>
            <p:nvPr/>
          </p:nvSpPr>
          <p:spPr>
            <a:xfrm>
              <a:off x="951799" y="3147047"/>
              <a:ext cx="968535" cy="369332"/>
            </a:xfrm>
            <a:prstGeom prst="rect">
              <a:avLst/>
            </a:prstGeom>
            <a:noFill/>
          </p:spPr>
          <p:txBody>
            <a:bodyPr wrap="none" rtlCol="0">
              <a:spAutoFit/>
            </a:bodyPr>
            <a:lstStyle/>
            <a:p>
              <a:r>
                <a:rPr lang="en-US" altLang="zh-CN" b="1" dirty="0">
                  <a:solidFill>
                    <a:schemeClr val="bg1"/>
                  </a:solidFill>
                </a:rPr>
                <a:t>Huawei</a:t>
              </a:r>
              <a:endParaRPr lang="zh-CN" altLang="en-US" b="1" dirty="0">
                <a:solidFill>
                  <a:schemeClr val="bg1"/>
                </a:solidFill>
              </a:endParaRPr>
            </a:p>
          </p:txBody>
        </p:sp>
        <p:sp>
          <p:nvSpPr>
            <p:cNvPr id="39" name="文本框 38"/>
            <p:cNvSpPr txBox="1"/>
            <p:nvPr/>
          </p:nvSpPr>
          <p:spPr>
            <a:xfrm>
              <a:off x="1140953" y="3726951"/>
              <a:ext cx="779381" cy="369332"/>
            </a:xfrm>
            <a:prstGeom prst="rect">
              <a:avLst/>
            </a:prstGeom>
            <a:noFill/>
          </p:spPr>
          <p:txBody>
            <a:bodyPr wrap="none" rtlCol="0">
              <a:spAutoFit/>
            </a:bodyPr>
            <a:lstStyle/>
            <a:p>
              <a:r>
                <a:rPr lang="en-US" altLang="zh-CN" b="1" dirty="0">
                  <a:solidFill>
                    <a:schemeClr val="bg1"/>
                  </a:solidFill>
                </a:rPr>
                <a:t>Baidu</a:t>
              </a:r>
              <a:endParaRPr lang="zh-CN" altLang="en-US" b="1" dirty="0">
                <a:solidFill>
                  <a:schemeClr val="bg1"/>
                </a:solidFill>
              </a:endParaRPr>
            </a:p>
          </p:txBody>
        </p:sp>
        <p:sp>
          <p:nvSpPr>
            <p:cNvPr id="40" name="文本框 39"/>
            <p:cNvSpPr txBox="1"/>
            <p:nvPr/>
          </p:nvSpPr>
          <p:spPr>
            <a:xfrm>
              <a:off x="581506" y="4146666"/>
              <a:ext cx="1338828" cy="369332"/>
            </a:xfrm>
            <a:prstGeom prst="rect">
              <a:avLst/>
            </a:prstGeom>
            <a:noFill/>
          </p:spPr>
          <p:txBody>
            <a:bodyPr wrap="none" rtlCol="0">
              <a:spAutoFit/>
            </a:bodyPr>
            <a:lstStyle/>
            <a:p>
              <a:r>
                <a:rPr lang="en-US" altLang="zh-CN" b="1" dirty="0">
                  <a:solidFill>
                    <a:schemeClr val="bg1"/>
                  </a:solidFill>
                </a:rPr>
                <a:t>Pinduoduo</a:t>
              </a:r>
              <a:endParaRPr lang="zh-CN" altLang="en-US" b="1" dirty="0">
                <a:solidFill>
                  <a:schemeClr val="bg1"/>
                </a:solidFill>
              </a:endParaRPr>
            </a:p>
          </p:txBody>
        </p:sp>
        <p:sp>
          <p:nvSpPr>
            <p:cNvPr id="41" name="文本框 40"/>
            <p:cNvSpPr txBox="1"/>
            <p:nvPr/>
          </p:nvSpPr>
          <p:spPr>
            <a:xfrm>
              <a:off x="886077" y="4608671"/>
              <a:ext cx="1034257" cy="369332"/>
            </a:xfrm>
            <a:prstGeom prst="rect">
              <a:avLst/>
            </a:prstGeom>
            <a:noFill/>
          </p:spPr>
          <p:txBody>
            <a:bodyPr wrap="none" rtlCol="0">
              <a:spAutoFit/>
            </a:bodyPr>
            <a:lstStyle/>
            <a:p>
              <a:r>
                <a:rPr lang="en-US" altLang="zh-CN" b="1" dirty="0">
                  <a:solidFill>
                    <a:schemeClr val="bg1"/>
                  </a:solidFill>
                </a:rPr>
                <a:t>Netease</a:t>
              </a:r>
              <a:endParaRPr lang="zh-CN" altLang="en-US" b="1" dirty="0">
                <a:solidFill>
                  <a:schemeClr val="bg1"/>
                </a:solidFill>
              </a:endParaRPr>
            </a:p>
          </p:txBody>
        </p:sp>
        <p:sp>
          <p:nvSpPr>
            <p:cNvPr id="42" name="文本框 41"/>
            <p:cNvSpPr txBox="1"/>
            <p:nvPr/>
          </p:nvSpPr>
          <p:spPr>
            <a:xfrm>
              <a:off x="1283621" y="5306930"/>
              <a:ext cx="636713" cy="369332"/>
            </a:xfrm>
            <a:prstGeom prst="rect">
              <a:avLst/>
            </a:prstGeom>
            <a:noFill/>
          </p:spPr>
          <p:txBody>
            <a:bodyPr wrap="none" rtlCol="0">
              <a:spAutoFit/>
            </a:bodyPr>
            <a:lstStyle/>
            <a:p>
              <a:r>
                <a:rPr lang="en-US" altLang="zh-CN" b="1" dirty="0">
                  <a:solidFill>
                    <a:schemeClr val="bg1"/>
                  </a:solidFill>
                </a:rPr>
                <a:t>DiDi</a:t>
              </a:r>
              <a:endParaRPr lang="zh-CN" altLang="en-US" b="1" dirty="0">
                <a:solidFill>
                  <a:schemeClr val="bg1"/>
                </a:solidFill>
              </a:endParaRPr>
            </a:p>
          </p:txBody>
        </p:sp>
        <p:sp>
          <p:nvSpPr>
            <p:cNvPr id="43" name="文本框 42"/>
            <p:cNvSpPr txBox="1"/>
            <p:nvPr/>
          </p:nvSpPr>
          <p:spPr>
            <a:xfrm>
              <a:off x="191976" y="6071457"/>
              <a:ext cx="1728358" cy="369332"/>
            </a:xfrm>
            <a:prstGeom prst="rect">
              <a:avLst/>
            </a:prstGeom>
            <a:noFill/>
          </p:spPr>
          <p:txBody>
            <a:bodyPr wrap="none" rtlCol="0">
              <a:spAutoFit/>
            </a:bodyPr>
            <a:lstStyle/>
            <a:p>
              <a:r>
                <a:rPr lang="en-US" altLang="zh-CN" b="1" dirty="0">
                  <a:solidFill>
                    <a:schemeClr val="bg1"/>
                  </a:solidFill>
                </a:rPr>
                <a:t>China Telecom</a:t>
              </a:r>
              <a:endParaRPr lang="zh-CN" altLang="en-US" b="1" dirty="0">
                <a:solidFill>
                  <a:schemeClr val="bg1"/>
                </a:solidFill>
              </a:endParaRPr>
            </a:p>
          </p:txBody>
        </p:sp>
      </p:grpSp>
    </p:spTree>
    <p:extLst>
      <p:ext uri="{BB962C8B-B14F-4D97-AF65-F5344CB8AC3E}">
        <p14:creationId xmlns:p14="http://schemas.microsoft.com/office/powerpoint/2010/main" val="24977669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Open source &amp; Papers</a:t>
            </a:r>
            <a:endParaRPr lang="zh-CN" altLang="en-US" dirty="0"/>
          </a:p>
        </p:txBody>
      </p:sp>
      <p:sp>
        <p:nvSpPr>
          <p:cNvPr id="15" name="Google Shape;650;p95">
            <a:extLst>
              <a:ext uri="{FF2B5EF4-FFF2-40B4-BE49-F238E27FC236}">
                <a16:creationId xmlns:a16="http://schemas.microsoft.com/office/drawing/2014/main" id="{05B9B97C-3D71-42D9-AB4A-718815CAA714}"/>
              </a:ext>
            </a:extLst>
          </p:cNvPr>
          <p:cNvSpPr/>
          <p:nvPr/>
        </p:nvSpPr>
        <p:spPr>
          <a:xfrm>
            <a:off x="838200" y="1690687"/>
            <a:ext cx="3429000" cy="5025995"/>
          </a:xfrm>
          <a:prstGeom prst="rect">
            <a:avLst/>
          </a:prstGeom>
          <a:noFill/>
          <a:ln w="25400" cap="flat" cmpd="sng">
            <a:solidFill>
              <a:srgbClr val="32A1F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651;p95">
            <a:extLst>
              <a:ext uri="{FF2B5EF4-FFF2-40B4-BE49-F238E27FC236}">
                <a16:creationId xmlns:a16="http://schemas.microsoft.com/office/drawing/2014/main" id="{78887813-6101-4EEC-B21E-3372F558DCFF}"/>
              </a:ext>
            </a:extLst>
          </p:cNvPr>
          <p:cNvSpPr txBox="1"/>
          <p:nvPr/>
        </p:nvSpPr>
        <p:spPr>
          <a:xfrm>
            <a:off x="838200" y="1690686"/>
            <a:ext cx="3429000" cy="5025996"/>
          </a:xfrm>
          <a:prstGeom prst="rect">
            <a:avLst/>
          </a:prstGeom>
          <a:noFill/>
          <a:ln>
            <a:noFill/>
          </a:ln>
        </p:spPr>
        <p:txBody>
          <a:bodyPr spcFirstLastPara="1" wrap="square" lIns="266125" tIns="158625" rIns="266125" bIns="71100" anchor="t" anchorCtr="0">
            <a:noAutofit/>
          </a:bodyPr>
          <a:lstStyle/>
          <a:p>
            <a:pPr marL="57150" marR="0" lvl="1" indent="0" algn="l" rtl="0">
              <a:lnSpc>
                <a:spcPct val="90000"/>
              </a:lnSpc>
              <a:spcBef>
                <a:spcPts val="0"/>
              </a:spcBef>
              <a:spcAft>
                <a:spcPts val="0"/>
              </a:spcAft>
              <a:buClr>
                <a:srgbClr val="000000"/>
              </a:buClr>
              <a:buSzPts val="1000"/>
              <a:buFont typeface="Arial"/>
              <a:buNone/>
            </a:pPr>
            <a:endParaRPr sz="1200" i="0" u="none" strike="noStrike" cap="none" dirty="0">
              <a:solidFill>
                <a:srgbClr val="000000"/>
              </a:solidFill>
              <a:latin typeface="Gill Sans"/>
              <a:ea typeface="Gill Sans"/>
              <a:cs typeface="Gill Sans"/>
              <a:sym typeface="Gill Sans"/>
            </a:endParaRPr>
          </a:p>
          <a:p>
            <a:pPr marL="57150" marR="0" lvl="1" indent="0" algn="l" rtl="0">
              <a:lnSpc>
                <a:spcPct val="90000"/>
              </a:lnSpc>
              <a:spcBef>
                <a:spcPts val="150"/>
              </a:spcBef>
              <a:spcAft>
                <a:spcPts val="0"/>
              </a:spcAft>
              <a:buClr>
                <a:srgbClr val="000000"/>
              </a:buClr>
              <a:buSzPts val="1000"/>
              <a:buFont typeface="Arial"/>
              <a:buNone/>
            </a:pPr>
            <a:endParaRPr sz="1200" i="0" u="none" strike="noStrike" cap="none" dirty="0">
              <a:solidFill>
                <a:srgbClr val="000000"/>
              </a:solidFill>
              <a:latin typeface="Gill Sans"/>
              <a:ea typeface="Gill Sans"/>
              <a:cs typeface="Gill Sans"/>
              <a:sym typeface="Gill Sans"/>
            </a:endParaRPr>
          </a:p>
          <a:p>
            <a:pPr marL="114300" marR="0" lvl="1" indent="-101600" algn="l" rtl="0">
              <a:lnSpc>
                <a:spcPct val="90000"/>
              </a:lnSpc>
              <a:spcBef>
                <a:spcPts val="150"/>
              </a:spcBef>
              <a:spcAft>
                <a:spcPts val="0"/>
              </a:spcAft>
              <a:buClr>
                <a:srgbClr val="000000"/>
              </a:buClr>
              <a:buSzPts val="1200"/>
              <a:buFont typeface="Gill Sans"/>
              <a:buChar char="••"/>
            </a:pPr>
            <a:r>
              <a:rPr lang="en-US" sz="1600" dirty="0">
                <a:solidFill>
                  <a:schemeClr val="bg1"/>
                </a:solidFill>
                <a:latin typeface="Gill Sans"/>
                <a:ea typeface="Gill Sans"/>
                <a:cs typeface="Gill Sans"/>
                <a:sym typeface="Gill Sans"/>
              </a:rPr>
              <a:t>7</a:t>
            </a:r>
            <a:r>
              <a:rPr lang="en-US" sz="1600" i="0" u="none" strike="noStrike" cap="none" dirty="0">
                <a:solidFill>
                  <a:schemeClr val="bg1"/>
                </a:solidFill>
                <a:latin typeface="Gill Sans"/>
                <a:ea typeface="Gill Sans"/>
                <a:cs typeface="Gill Sans"/>
                <a:sym typeface="Gill Sans"/>
              </a:rPr>
              <a:t> Sub Projects</a:t>
            </a:r>
          </a:p>
          <a:p>
            <a:pPr marL="571500" lvl="2" indent="-101600">
              <a:lnSpc>
                <a:spcPct val="90000"/>
              </a:lnSpc>
              <a:spcBef>
                <a:spcPts val="150"/>
              </a:spcBef>
              <a:buClr>
                <a:srgbClr val="000000"/>
              </a:buClr>
              <a:buSzPts val="1200"/>
              <a:buFont typeface="Gill Sans"/>
              <a:buChar char="••"/>
            </a:pPr>
            <a:r>
              <a:rPr lang="en-US" altLang="zh-CN" sz="1600" dirty="0">
                <a:solidFill>
                  <a:srgbClr val="FF0000"/>
                </a:solidFill>
                <a:latin typeface="Gill Sans"/>
                <a:ea typeface="Gill Sans"/>
                <a:cs typeface="Gill Sans"/>
                <a:sym typeface="Gill Sans"/>
              </a:rPr>
              <a:t>math2/format/mlcore</a:t>
            </a:r>
          </a:p>
          <a:p>
            <a:pPr marL="571500" lvl="2" indent="-101600">
              <a:lnSpc>
                <a:spcPct val="90000"/>
              </a:lnSpc>
              <a:spcBef>
                <a:spcPts val="150"/>
              </a:spcBef>
              <a:buClr>
                <a:srgbClr val="000000"/>
              </a:buClr>
              <a:buSzPts val="1200"/>
              <a:buFont typeface="Gill Sans"/>
              <a:buChar char="••"/>
            </a:pPr>
            <a:r>
              <a:rPr lang="en-US" sz="1600" dirty="0">
                <a:solidFill>
                  <a:schemeClr val="bg1"/>
                </a:solidFill>
                <a:latin typeface="Gill Sans"/>
                <a:ea typeface="Gill Sans"/>
                <a:cs typeface="Gill Sans"/>
                <a:sym typeface="Gill Sans"/>
              </a:rPr>
              <a:t>Angel</a:t>
            </a:r>
          </a:p>
          <a:p>
            <a:pPr marL="571500" lvl="2" indent="-101600">
              <a:lnSpc>
                <a:spcPct val="90000"/>
              </a:lnSpc>
              <a:spcBef>
                <a:spcPts val="150"/>
              </a:spcBef>
              <a:buClr>
                <a:srgbClr val="000000"/>
              </a:buClr>
              <a:buSzPts val="1200"/>
              <a:buFont typeface="Gill Sans"/>
              <a:buChar char="••"/>
            </a:pPr>
            <a:r>
              <a:rPr lang="en-US" sz="1600" i="0" u="none" strike="noStrike" cap="none" dirty="0">
                <a:solidFill>
                  <a:srgbClr val="FF0000"/>
                </a:solidFill>
                <a:latin typeface="Gill Sans"/>
                <a:ea typeface="Gill Sans"/>
                <a:cs typeface="Gill Sans"/>
                <a:sym typeface="Gill Sans"/>
              </a:rPr>
              <a:t>Serving</a:t>
            </a:r>
          </a:p>
          <a:p>
            <a:pPr marL="571500" lvl="2" indent="-101600">
              <a:lnSpc>
                <a:spcPct val="90000"/>
              </a:lnSpc>
              <a:spcBef>
                <a:spcPts val="150"/>
              </a:spcBef>
              <a:buClr>
                <a:srgbClr val="000000"/>
              </a:buClr>
              <a:buSzPts val="1200"/>
              <a:buFont typeface="Gill Sans"/>
              <a:buChar char="••"/>
            </a:pPr>
            <a:r>
              <a:rPr lang="en-US" altLang="zh-CN" sz="1600" dirty="0">
                <a:solidFill>
                  <a:srgbClr val="FF0000"/>
                </a:solidFill>
                <a:latin typeface="Gill Sans"/>
                <a:ea typeface="Gill Sans"/>
                <a:cs typeface="Gill Sans"/>
                <a:sym typeface="Gill Sans"/>
              </a:rPr>
              <a:t>SONA</a:t>
            </a:r>
            <a:r>
              <a:rPr lang="en-US" sz="1600" dirty="0">
                <a:solidFill>
                  <a:srgbClr val="FF0000"/>
                </a:solidFill>
                <a:latin typeface="Gill Sans"/>
                <a:ea typeface="Gill Sans"/>
                <a:cs typeface="Gill Sans"/>
                <a:sym typeface="Gill Sans"/>
              </a:rPr>
              <a:t> (Spark ON Angel)</a:t>
            </a:r>
          </a:p>
          <a:p>
            <a:pPr marL="571500" lvl="2" indent="-101600">
              <a:lnSpc>
                <a:spcPct val="90000"/>
              </a:lnSpc>
              <a:spcBef>
                <a:spcPts val="150"/>
              </a:spcBef>
              <a:buClr>
                <a:srgbClr val="000000"/>
              </a:buClr>
              <a:buSzPts val="1200"/>
              <a:buFont typeface="Gill Sans"/>
              <a:buChar char="••"/>
            </a:pPr>
            <a:r>
              <a:rPr lang="en-US" sz="1600" i="0" u="none" strike="noStrike" cap="none" dirty="0">
                <a:solidFill>
                  <a:srgbClr val="FF0000"/>
                </a:solidFill>
                <a:latin typeface="Gill Sans"/>
                <a:ea typeface="Gill Sans"/>
                <a:cs typeface="Gill Sans"/>
                <a:sym typeface="Gill Sans"/>
              </a:rPr>
              <a:t>PyTorch On Angel</a:t>
            </a:r>
            <a:endParaRPr sz="1600" i="0" u="none" strike="noStrike" cap="none" dirty="0">
              <a:solidFill>
                <a:srgbClr val="FF0000"/>
              </a:solidFill>
              <a:latin typeface="Gill Sans"/>
              <a:ea typeface="Gill Sans"/>
              <a:cs typeface="Gill Sans"/>
              <a:sym typeface="Gill Sans"/>
            </a:endParaRPr>
          </a:p>
          <a:p>
            <a:pPr marL="114300" marR="0" lvl="1" indent="-101600" algn="l" rtl="0">
              <a:lnSpc>
                <a:spcPct val="90000"/>
              </a:lnSpc>
              <a:spcBef>
                <a:spcPts val="210"/>
              </a:spcBef>
              <a:spcAft>
                <a:spcPts val="0"/>
              </a:spcAft>
              <a:buClr>
                <a:srgbClr val="000000"/>
              </a:buClr>
              <a:buSzPts val="1200"/>
              <a:buFont typeface="Gill Sans"/>
              <a:buChar char="••"/>
            </a:pPr>
            <a:r>
              <a:rPr lang="en-US" sz="1600" i="0" u="none" strike="noStrike" cap="none" dirty="0">
                <a:solidFill>
                  <a:schemeClr val="bg1"/>
                </a:solidFill>
                <a:latin typeface="Gill Sans"/>
                <a:ea typeface="Gill Sans"/>
                <a:cs typeface="Gill Sans"/>
                <a:sym typeface="Gill Sans"/>
              </a:rPr>
              <a:t>250K+ lines of java code</a:t>
            </a:r>
          </a:p>
          <a:p>
            <a:pPr marL="114300" marR="0" lvl="1" indent="-101600" algn="l" rtl="0">
              <a:lnSpc>
                <a:spcPct val="90000"/>
              </a:lnSpc>
              <a:spcBef>
                <a:spcPts val="210"/>
              </a:spcBef>
              <a:spcAft>
                <a:spcPts val="0"/>
              </a:spcAft>
              <a:buClr>
                <a:srgbClr val="000000"/>
              </a:buClr>
              <a:buSzPts val="1200"/>
              <a:buFont typeface="Gill Sans"/>
              <a:buChar char="••"/>
            </a:pPr>
            <a:r>
              <a:rPr lang="en-US" sz="1600" dirty="0">
                <a:solidFill>
                  <a:schemeClr val="bg1"/>
                </a:solidFill>
                <a:latin typeface="Gill Sans"/>
                <a:ea typeface="Gill Sans"/>
                <a:cs typeface="Gill Sans"/>
                <a:sym typeface="Gill Sans"/>
              </a:rPr>
              <a:t>50K+ lines of scala code</a:t>
            </a:r>
          </a:p>
          <a:p>
            <a:pPr marL="114300" marR="0" lvl="1" indent="-101600" algn="l" rtl="0">
              <a:lnSpc>
                <a:spcPct val="90000"/>
              </a:lnSpc>
              <a:spcBef>
                <a:spcPts val="210"/>
              </a:spcBef>
              <a:spcAft>
                <a:spcPts val="0"/>
              </a:spcAft>
              <a:buClr>
                <a:srgbClr val="000000"/>
              </a:buClr>
              <a:buSzPts val="1200"/>
              <a:buFont typeface="Gill Sans"/>
              <a:buChar char="••"/>
            </a:pPr>
            <a:r>
              <a:rPr lang="en-US" sz="1600" dirty="0">
                <a:solidFill>
                  <a:schemeClr val="bg1"/>
                </a:solidFill>
                <a:latin typeface="Gill Sans"/>
                <a:ea typeface="Gill Sans"/>
                <a:cs typeface="Gill Sans"/>
                <a:sym typeface="Gill Sans"/>
              </a:rPr>
              <a:t>370+ Issues:</a:t>
            </a:r>
          </a:p>
          <a:p>
            <a:pPr marL="571500" lvl="2" indent="-101600">
              <a:lnSpc>
                <a:spcPct val="90000"/>
              </a:lnSpc>
              <a:spcBef>
                <a:spcPts val="210"/>
              </a:spcBef>
              <a:buClr>
                <a:srgbClr val="000000"/>
              </a:buClr>
              <a:buSzPts val="1200"/>
              <a:buFont typeface="Gill Sans"/>
              <a:buChar char="••"/>
            </a:pPr>
            <a:r>
              <a:rPr lang="en-US" sz="1600" dirty="0">
                <a:solidFill>
                  <a:schemeClr val="bg1"/>
                </a:solidFill>
                <a:latin typeface="Gill Sans"/>
                <a:ea typeface="Gill Sans"/>
                <a:cs typeface="Gill Sans"/>
                <a:sym typeface="Gill Sans"/>
              </a:rPr>
              <a:t>Open: 84</a:t>
            </a:r>
          </a:p>
          <a:p>
            <a:pPr marL="571500" lvl="2" indent="-101600">
              <a:lnSpc>
                <a:spcPct val="90000"/>
              </a:lnSpc>
              <a:spcBef>
                <a:spcPts val="210"/>
              </a:spcBef>
              <a:buClr>
                <a:srgbClr val="000000"/>
              </a:buClr>
              <a:buSzPts val="1200"/>
              <a:buFont typeface="Gill Sans"/>
              <a:buChar char="••"/>
            </a:pPr>
            <a:r>
              <a:rPr lang="en-US" sz="1600" dirty="0">
                <a:solidFill>
                  <a:schemeClr val="bg1"/>
                </a:solidFill>
                <a:latin typeface="Gill Sans"/>
                <a:ea typeface="Gill Sans"/>
                <a:cs typeface="Gill Sans"/>
                <a:sym typeface="Gill Sans"/>
              </a:rPr>
              <a:t>Closed: 290</a:t>
            </a:r>
          </a:p>
          <a:p>
            <a:pPr marL="114300" lvl="1" indent="-101600">
              <a:lnSpc>
                <a:spcPct val="90000"/>
              </a:lnSpc>
              <a:spcBef>
                <a:spcPts val="210"/>
              </a:spcBef>
              <a:buClr>
                <a:srgbClr val="000000"/>
              </a:buClr>
              <a:buSzPts val="1200"/>
              <a:buFont typeface="Gill Sans"/>
              <a:buChar char="••"/>
            </a:pPr>
            <a:r>
              <a:rPr lang="en-US" sz="1600" dirty="0">
                <a:solidFill>
                  <a:schemeClr val="bg1"/>
                </a:solidFill>
                <a:latin typeface="Gill Sans"/>
                <a:ea typeface="Gill Sans"/>
                <a:cs typeface="Gill Sans"/>
                <a:sym typeface="Gill Sans"/>
              </a:rPr>
              <a:t>360+ Pull Requests</a:t>
            </a:r>
          </a:p>
          <a:p>
            <a:pPr marL="571500" lvl="2" indent="-101600">
              <a:lnSpc>
                <a:spcPct val="90000"/>
              </a:lnSpc>
              <a:spcBef>
                <a:spcPts val="210"/>
              </a:spcBef>
              <a:buClr>
                <a:srgbClr val="000000"/>
              </a:buClr>
              <a:buSzPts val="1200"/>
              <a:buFont typeface="Gill Sans"/>
              <a:buChar char="••"/>
            </a:pPr>
            <a:r>
              <a:rPr lang="en-US" sz="1600" dirty="0">
                <a:solidFill>
                  <a:schemeClr val="bg1"/>
                </a:solidFill>
                <a:latin typeface="Gill Sans"/>
                <a:ea typeface="Gill Sans"/>
                <a:cs typeface="Gill Sans"/>
                <a:sym typeface="Gill Sans"/>
              </a:rPr>
              <a:t>Open: 8</a:t>
            </a:r>
          </a:p>
          <a:p>
            <a:pPr marL="571500" lvl="2" indent="-101600">
              <a:lnSpc>
                <a:spcPct val="90000"/>
              </a:lnSpc>
              <a:spcBef>
                <a:spcPts val="210"/>
              </a:spcBef>
              <a:buClr>
                <a:srgbClr val="000000"/>
              </a:buClr>
              <a:buSzPts val="1200"/>
              <a:buFont typeface="Gill Sans"/>
              <a:buChar char="••"/>
            </a:pPr>
            <a:r>
              <a:rPr lang="en-US" sz="1600" dirty="0">
                <a:solidFill>
                  <a:schemeClr val="bg1"/>
                </a:solidFill>
                <a:latin typeface="Gill Sans"/>
                <a:ea typeface="Gill Sans"/>
                <a:cs typeface="Gill Sans"/>
                <a:sym typeface="Gill Sans"/>
              </a:rPr>
              <a:t>Closed: 340</a:t>
            </a:r>
            <a:endParaRPr sz="1600" dirty="0">
              <a:solidFill>
                <a:schemeClr val="bg1"/>
              </a:solidFill>
              <a:latin typeface="Gill Sans"/>
              <a:ea typeface="Gill Sans"/>
              <a:cs typeface="Gill Sans"/>
              <a:sym typeface="Gill Sans"/>
            </a:endParaRPr>
          </a:p>
          <a:p>
            <a:pPr marL="114300" marR="0" lvl="1" indent="-101600" algn="l" rtl="0">
              <a:lnSpc>
                <a:spcPct val="90000"/>
              </a:lnSpc>
              <a:spcBef>
                <a:spcPts val="210"/>
              </a:spcBef>
              <a:spcAft>
                <a:spcPts val="0"/>
              </a:spcAft>
              <a:buClr>
                <a:srgbClr val="000000"/>
              </a:buClr>
              <a:buSzPts val="1200"/>
              <a:buFont typeface="Gill Sans"/>
              <a:buChar char="••"/>
            </a:pPr>
            <a:r>
              <a:rPr lang="en-US" sz="1600" dirty="0">
                <a:solidFill>
                  <a:schemeClr val="bg1"/>
                </a:solidFill>
                <a:latin typeface="Gill Sans"/>
                <a:ea typeface="Gill Sans"/>
                <a:cs typeface="Gill Sans"/>
                <a:sym typeface="Gill Sans"/>
              </a:rPr>
              <a:t>2000+</a:t>
            </a:r>
            <a:r>
              <a:rPr lang="en-US" sz="1600" i="0" u="none" strike="noStrike" cap="none" dirty="0">
                <a:solidFill>
                  <a:schemeClr val="bg1"/>
                </a:solidFill>
                <a:latin typeface="Gill Sans"/>
                <a:ea typeface="Gill Sans"/>
                <a:cs typeface="Gill Sans"/>
                <a:sym typeface="Gill Sans"/>
              </a:rPr>
              <a:t> Commits</a:t>
            </a:r>
            <a:endParaRPr sz="1600" i="0" u="none" strike="noStrike" cap="none" dirty="0">
              <a:solidFill>
                <a:schemeClr val="bg1"/>
              </a:solidFill>
              <a:latin typeface="Gill Sans"/>
              <a:ea typeface="Gill Sans"/>
              <a:cs typeface="Gill Sans"/>
              <a:sym typeface="Gill Sans"/>
            </a:endParaRPr>
          </a:p>
          <a:p>
            <a:pPr marL="114300" marR="0" lvl="1" indent="-101600" algn="l" rtl="0">
              <a:lnSpc>
                <a:spcPct val="90000"/>
              </a:lnSpc>
              <a:spcBef>
                <a:spcPts val="210"/>
              </a:spcBef>
              <a:spcAft>
                <a:spcPts val="0"/>
              </a:spcAft>
              <a:buClr>
                <a:srgbClr val="000000"/>
              </a:buClr>
              <a:buSzPts val="1200"/>
              <a:buFont typeface="Gill Sans"/>
              <a:buChar char="••"/>
            </a:pPr>
            <a:r>
              <a:rPr lang="en-US" sz="1600" i="0" u="none" strike="noStrike" cap="none" dirty="0">
                <a:solidFill>
                  <a:schemeClr val="bg1"/>
                </a:solidFill>
                <a:latin typeface="Gill Sans"/>
                <a:ea typeface="Gill Sans"/>
                <a:cs typeface="Gill Sans"/>
                <a:sym typeface="Gill Sans"/>
              </a:rPr>
              <a:t>8 Committers</a:t>
            </a:r>
            <a:endParaRPr sz="1600" dirty="0">
              <a:solidFill>
                <a:schemeClr val="bg1"/>
              </a:solidFill>
              <a:latin typeface="Gill Sans"/>
              <a:ea typeface="Gill Sans"/>
              <a:cs typeface="Gill Sans"/>
              <a:sym typeface="Gill Sans"/>
            </a:endParaRPr>
          </a:p>
          <a:p>
            <a:pPr marL="114300" marR="0" lvl="1" indent="-101600" algn="l" rtl="0">
              <a:lnSpc>
                <a:spcPct val="90000"/>
              </a:lnSpc>
              <a:spcBef>
                <a:spcPts val="210"/>
              </a:spcBef>
              <a:spcAft>
                <a:spcPts val="0"/>
              </a:spcAft>
              <a:buClr>
                <a:srgbClr val="000000"/>
              </a:buClr>
              <a:buSzPts val="1200"/>
              <a:buFont typeface="Gill Sans"/>
              <a:buChar char="••"/>
            </a:pPr>
            <a:r>
              <a:rPr lang="en-US" sz="1600" i="0" u="none" strike="noStrike" cap="none" dirty="0">
                <a:solidFill>
                  <a:schemeClr val="bg1"/>
                </a:solidFill>
                <a:latin typeface="Gill Sans"/>
                <a:ea typeface="Gill Sans"/>
                <a:cs typeface="Gill Sans"/>
                <a:sym typeface="Gill Sans"/>
              </a:rPr>
              <a:t>34 Contributors</a:t>
            </a:r>
            <a:endParaRPr sz="1600" dirty="0">
              <a:solidFill>
                <a:schemeClr val="bg1"/>
              </a:solidFill>
              <a:latin typeface="Gill Sans"/>
              <a:ea typeface="Gill Sans"/>
              <a:cs typeface="Gill Sans"/>
              <a:sym typeface="Gill Sans"/>
            </a:endParaRPr>
          </a:p>
        </p:txBody>
      </p:sp>
      <p:sp>
        <p:nvSpPr>
          <p:cNvPr id="17" name="Google Shape;652;p95">
            <a:extLst>
              <a:ext uri="{FF2B5EF4-FFF2-40B4-BE49-F238E27FC236}">
                <a16:creationId xmlns:a16="http://schemas.microsoft.com/office/drawing/2014/main" id="{71E8441F-6805-45AF-9BE1-B6E8A64D6055}"/>
              </a:ext>
            </a:extLst>
          </p:cNvPr>
          <p:cNvSpPr/>
          <p:nvPr/>
        </p:nvSpPr>
        <p:spPr>
          <a:xfrm>
            <a:off x="967917" y="1788398"/>
            <a:ext cx="2397900" cy="398807"/>
          </a:xfrm>
          <a:prstGeom prst="roundRect">
            <a:avLst>
              <a:gd name="adj" fmla="val 16667"/>
            </a:avLst>
          </a:prstGeom>
          <a:solidFill>
            <a:srgbClr val="32A1FE"/>
          </a:solidFill>
          <a:ln w="2540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653;p95">
            <a:extLst>
              <a:ext uri="{FF2B5EF4-FFF2-40B4-BE49-F238E27FC236}">
                <a16:creationId xmlns:a16="http://schemas.microsoft.com/office/drawing/2014/main" id="{BBBCBAC6-0871-4B67-B94B-8E8B7FA77F3E}"/>
              </a:ext>
            </a:extLst>
          </p:cNvPr>
          <p:cNvSpPr txBox="1"/>
          <p:nvPr/>
        </p:nvSpPr>
        <p:spPr>
          <a:xfrm>
            <a:off x="982628" y="1806770"/>
            <a:ext cx="2368500" cy="359522"/>
          </a:xfrm>
          <a:prstGeom prst="rect">
            <a:avLst/>
          </a:prstGeom>
          <a:noFill/>
          <a:ln>
            <a:noFill/>
          </a:ln>
        </p:spPr>
        <p:txBody>
          <a:bodyPr spcFirstLastPara="1" wrap="square" lIns="90725" tIns="0" rIns="90725" bIns="0" anchor="ctr" anchorCtr="0">
            <a:noAutofit/>
          </a:bodyPr>
          <a:lstStyle/>
          <a:p>
            <a:pPr marL="0" marR="0" lvl="0" indent="0" algn="l" rtl="0">
              <a:lnSpc>
                <a:spcPct val="90000"/>
              </a:lnSpc>
              <a:spcBef>
                <a:spcPts val="0"/>
              </a:spcBef>
              <a:spcAft>
                <a:spcPts val="0"/>
              </a:spcAft>
              <a:buNone/>
            </a:pPr>
            <a:r>
              <a:rPr lang="en-US" sz="1600" b="0" i="0" u="none" strike="noStrike" cap="none" dirty="0">
                <a:solidFill>
                  <a:schemeClr val="lt1"/>
                </a:solidFill>
                <a:latin typeface="Arial"/>
                <a:ea typeface="Arial"/>
                <a:cs typeface="Arial"/>
                <a:sym typeface="Arial"/>
              </a:rPr>
              <a:t>Key Stats</a:t>
            </a:r>
            <a:endParaRPr sz="1600" b="0" i="0" u="none" strike="noStrike" cap="none" dirty="0">
              <a:solidFill>
                <a:schemeClr val="lt1"/>
              </a:solidFill>
              <a:latin typeface="Arial"/>
              <a:ea typeface="Arial"/>
              <a:cs typeface="Arial"/>
              <a:sym typeface="Arial"/>
            </a:endParaRPr>
          </a:p>
        </p:txBody>
      </p:sp>
      <p:sp>
        <p:nvSpPr>
          <p:cNvPr id="20" name="文本框 19">
            <a:extLst>
              <a:ext uri="{FF2B5EF4-FFF2-40B4-BE49-F238E27FC236}">
                <a16:creationId xmlns:a16="http://schemas.microsoft.com/office/drawing/2014/main" id="{80FF3B89-D6B4-43A0-93CE-B5BC3ED55840}"/>
              </a:ext>
            </a:extLst>
          </p:cNvPr>
          <p:cNvSpPr txBox="1"/>
          <p:nvPr/>
        </p:nvSpPr>
        <p:spPr>
          <a:xfrm>
            <a:off x="5136429" y="1877628"/>
            <a:ext cx="2342308" cy="369332"/>
          </a:xfrm>
          <a:prstGeom prst="rect">
            <a:avLst/>
          </a:prstGeom>
          <a:noFill/>
        </p:spPr>
        <p:txBody>
          <a:bodyPr wrap="none" rtlCol="0">
            <a:spAutoFit/>
          </a:bodyPr>
          <a:lstStyle/>
          <a:p>
            <a:r>
              <a:rPr lang="en-US" altLang="zh-CN" dirty="0">
                <a:solidFill>
                  <a:schemeClr val="bg1"/>
                </a:solidFill>
              </a:rPr>
              <a:t>Stars, Fork and Watch</a:t>
            </a:r>
            <a:endParaRPr lang="zh-CN" altLang="en-US" dirty="0">
              <a:solidFill>
                <a:schemeClr val="bg1"/>
              </a:solidFill>
            </a:endParaRPr>
          </a:p>
        </p:txBody>
      </p:sp>
      <p:sp>
        <p:nvSpPr>
          <p:cNvPr id="28" name="矩形 27">
            <a:extLst>
              <a:ext uri="{FF2B5EF4-FFF2-40B4-BE49-F238E27FC236}">
                <a16:creationId xmlns:a16="http://schemas.microsoft.com/office/drawing/2014/main" id="{A17FEF7D-46CC-4D82-BA1C-5E5CA3789E9E}"/>
              </a:ext>
            </a:extLst>
          </p:cNvPr>
          <p:cNvSpPr/>
          <p:nvPr/>
        </p:nvSpPr>
        <p:spPr>
          <a:xfrm>
            <a:off x="5136429" y="3120560"/>
            <a:ext cx="2794355" cy="338554"/>
          </a:xfrm>
          <a:prstGeom prst="rect">
            <a:avLst/>
          </a:prstGeom>
        </p:spPr>
        <p:txBody>
          <a:bodyPr wrap="none">
            <a:spAutoFit/>
          </a:bodyPr>
          <a:lstStyle/>
          <a:p>
            <a:r>
              <a:rPr lang="en-US" altLang="zh-CN" sz="1600" dirty="0">
                <a:solidFill>
                  <a:schemeClr val="bg1"/>
                </a:solidFill>
              </a:rPr>
              <a:t>https://github.com/Angel-ML</a:t>
            </a:r>
            <a:endParaRPr lang="zh-CN" altLang="en-US" sz="1600" dirty="0">
              <a:solidFill>
                <a:schemeClr val="bg1"/>
              </a:solidFill>
            </a:endParaRPr>
          </a:p>
        </p:txBody>
      </p:sp>
      <p:sp>
        <p:nvSpPr>
          <p:cNvPr id="29" name="文本框 28">
            <a:extLst>
              <a:ext uri="{FF2B5EF4-FFF2-40B4-BE49-F238E27FC236}">
                <a16:creationId xmlns:a16="http://schemas.microsoft.com/office/drawing/2014/main" id="{E2E3118A-2C95-47D0-AFE0-3F5DB94BD43B}"/>
              </a:ext>
            </a:extLst>
          </p:cNvPr>
          <p:cNvSpPr txBox="1"/>
          <p:nvPr/>
        </p:nvSpPr>
        <p:spPr>
          <a:xfrm>
            <a:off x="6485583" y="2843823"/>
            <a:ext cx="2249334" cy="276999"/>
          </a:xfrm>
          <a:prstGeom prst="rect">
            <a:avLst/>
          </a:prstGeom>
          <a:noFill/>
        </p:spPr>
        <p:txBody>
          <a:bodyPr wrap="none" rtlCol="0">
            <a:spAutoFit/>
          </a:bodyPr>
          <a:lstStyle/>
          <a:p>
            <a:r>
              <a:rPr lang="en-US" altLang="zh-CN" sz="1200" dirty="0">
                <a:solidFill>
                  <a:srgbClr val="FF0000"/>
                </a:solidFill>
              </a:rPr>
              <a:t>1000+ new stars since join LFAI</a:t>
            </a:r>
            <a:endParaRPr lang="zh-CN" altLang="en-US" sz="1200" dirty="0">
              <a:solidFill>
                <a:srgbClr val="FF0000"/>
              </a:solidFill>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12789" y="2346921"/>
            <a:ext cx="4039164" cy="504895"/>
          </a:xfrm>
          <a:prstGeom prst="rect">
            <a:avLst/>
          </a:prstGeom>
        </p:spPr>
      </p:pic>
      <p:sp>
        <p:nvSpPr>
          <p:cNvPr id="3" name="矩形 2"/>
          <p:cNvSpPr/>
          <p:nvPr/>
        </p:nvSpPr>
        <p:spPr>
          <a:xfrm>
            <a:off x="5136429" y="3967974"/>
            <a:ext cx="6855546" cy="1631216"/>
          </a:xfrm>
          <a:prstGeom prst="rect">
            <a:avLst/>
          </a:prstGeom>
        </p:spPr>
        <p:txBody>
          <a:bodyPr wrap="square">
            <a:spAutoFit/>
          </a:bodyPr>
          <a:lstStyle/>
          <a:p>
            <a:pPr marL="0" lvl="1" indent="0"/>
            <a:r>
              <a:rPr lang="en-US" altLang="zh-CN" sz="1600"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Published Papers</a:t>
            </a:r>
            <a:r>
              <a:rPr kumimoji="1" lang="zh-CN" altLang="en-US" sz="1400" dirty="0">
                <a:solidFill>
                  <a:schemeClr val="bg1"/>
                </a:solidFill>
                <a:sym typeface="Arial" panose="020B0604020202020204" pitchFamily="34" charset="0"/>
              </a:rPr>
              <a:t>：</a:t>
            </a:r>
            <a:endParaRPr kumimoji="1" lang="en-US" altLang="zh-CN" sz="1400" dirty="0">
              <a:solidFill>
                <a:schemeClr val="bg1"/>
              </a:solidFill>
              <a:sym typeface="Arial" panose="020B0604020202020204" pitchFamily="34" charset="0"/>
            </a:endParaRPr>
          </a:p>
          <a:p>
            <a:pPr>
              <a:buFont typeface="Wingdings" pitchFamily="2" charset="2"/>
              <a:buChar char="ü"/>
            </a:pPr>
            <a:r>
              <a:rPr lang="en" altLang="zh-CN" sz="1400" dirty="0">
                <a:solidFill>
                  <a:srgbClr val="00B0F0"/>
                </a:solidFill>
                <a:latin typeface="Helvetica" pitchFamily="2" charset="0"/>
              </a:rPr>
              <a:t>PS2: Parameter Server on Spark</a:t>
            </a:r>
            <a:r>
              <a:rPr lang="zh-CN" altLang="en-US" sz="1400" dirty="0">
                <a:solidFill>
                  <a:schemeClr val="bg1"/>
                </a:solidFill>
                <a:latin typeface="Helvetica" pitchFamily="2" charset="0"/>
              </a:rPr>
              <a:t>，</a:t>
            </a:r>
            <a:r>
              <a:rPr lang="en" altLang="zh-CN" sz="1400" dirty="0">
                <a:solidFill>
                  <a:schemeClr val="bg1"/>
                </a:solidFill>
                <a:latin typeface="Helvetica" pitchFamily="2" charset="0"/>
              </a:rPr>
              <a:t>Zhipeng Zhang, Bin Cui, Yingxia Shao, Lele Yu, Jiawei Jiang, Xupeng Miao</a:t>
            </a:r>
            <a:r>
              <a:rPr lang="zh-CN" altLang="en-US" sz="1400" dirty="0">
                <a:solidFill>
                  <a:schemeClr val="bg1"/>
                </a:solidFill>
                <a:latin typeface="Helvetica" pitchFamily="2" charset="0"/>
              </a:rPr>
              <a:t>， </a:t>
            </a:r>
            <a:r>
              <a:rPr lang="en-US" altLang="zh-CN" sz="1400" b="1" dirty="0">
                <a:solidFill>
                  <a:srgbClr val="FFFF00"/>
                </a:solidFill>
                <a:latin typeface="Helvetica" pitchFamily="2" charset="0"/>
              </a:rPr>
              <a:t>SIGMOD</a:t>
            </a:r>
            <a:r>
              <a:rPr lang="zh-CN" altLang="en-US" sz="1400" dirty="0">
                <a:solidFill>
                  <a:srgbClr val="FFFF00"/>
                </a:solidFill>
                <a:latin typeface="Helvetica" pitchFamily="2" charset="0"/>
              </a:rPr>
              <a:t> </a:t>
            </a:r>
            <a:r>
              <a:rPr lang="en-US" altLang="zh-CN" sz="1400" dirty="0">
                <a:solidFill>
                  <a:srgbClr val="FFFF00"/>
                </a:solidFill>
                <a:latin typeface="Helvetica" pitchFamily="2" charset="0"/>
              </a:rPr>
              <a:t>2019</a:t>
            </a:r>
          </a:p>
          <a:p>
            <a:pPr>
              <a:buFont typeface="Wingdings" pitchFamily="2" charset="2"/>
              <a:buChar char="ü"/>
            </a:pPr>
            <a:r>
              <a:rPr lang="en" altLang="zh-CN" sz="1400" dirty="0">
                <a:solidFill>
                  <a:srgbClr val="00B0F0"/>
                </a:solidFill>
                <a:latin typeface="Helvetica" pitchFamily="2" charset="0"/>
              </a:rPr>
              <a:t>An Experimental Evaluation of Large Scale GBDT Systems</a:t>
            </a:r>
            <a:r>
              <a:rPr lang="zh-CN" altLang="en-US" sz="1400" dirty="0">
                <a:solidFill>
                  <a:schemeClr val="bg1"/>
                </a:solidFill>
                <a:latin typeface="Helvetica" pitchFamily="2" charset="0"/>
              </a:rPr>
              <a:t>，</a:t>
            </a:r>
            <a:r>
              <a:rPr lang="en" altLang="zh-CN" sz="1400" dirty="0">
                <a:solidFill>
                  <a:schemeClr val="bg1"/>
                </a:solidFill>
                <a:latin typeface="Helvetica" pitchFamily="2" charset="0"/>
              </a:rPr>
              <a:t>Fangcheng Fu, Jiawei Jiang, Yingxia Shao, Bin Cui</a:t>
            </a:r>
            <a:r>
              <a:rPr lang="zh-CN" altLang="en-US" sz="1400" dirty="0">
                <a:solidFill>
                  <a:schemeClr val="bg1"/>
                </a:solidFill>
                <a:latin typeface="Helvetica" pitchFamily="2" charset="0"/>
              </a:rPr>
              <a:t>， </a:t>
            </a:r>
            <a:r>
              <a:rPr lang="en-US" altLang="zh-CN" sz="1400" b="1" dirty="0">
                <a:solidFill>
                  <a:srgbClr val="FFFF00"/>
                </a:solidFill>
                <a:latin typeface="Helvetica" pitchFamily="2" charset="0"/>
              </a:rPr>
              <a:t>VLDB</a:t>
            </a:r>
            <a:r>
              <a:rPr lang="zh-CN" altLang="en-US" sz="1400" dirty="0">
                <a:solidFill>
                  <a:srgbClr val="FFFF00"/>
                </a:solidFill>
                <a:latin typeface="Helvetica" pitchFamily="2" charset="0"/>
              </a:rPr>
              <a:t> </a:t>
            </a:r>
            <a:r>
              <a:rPr lang="en-US" altLang="zh-CN" sz="1400" dirty="0">
                <a:solidFill>
                  <a:srgbClr val="FFFF00"/>
                </a:solidFill>
                <a:latin typeface="Helvetica" pitchFamily="2" charset="0"/>
              </a:rPr>
              <a:t>2019</a:t>
            </a:r>
          </a:p>
          <a:p>
            <a:pPr>
              <a:buFont typeface="Wingdings" pitchFamily="2" charset="2"/>
              <a:buChar char="ü"/>
            </a:pPr>
            <a:r>
              <a:rPr lang="en" altLang="zh-CN" sz="1400" dirty="0">
                <a:solidFill>
                  <a:srgbClr val="00B0F0"/>
                </a:solidFill>
                <a:latin typeface="Helvetica" pitchFamily="2" charset="0"/>
              </a:rPr>
              <a:t>MLlib*: Fast Training of GLMs Using Spark Mllib</a:t>
            </a:r>
            <a:r>
              <a:rPr lang="zh-CN" altLang="en-US" sz="1400" dirty="0">
                <a:solidFill>
                  <a:schemeClr val="bg1"/>
                </a:solidFill>
                <a:latin typeface="Helvetica" pitchFamily="2" charset="0"/>
              </a:rPr>
              <a:t>，</a:t>
            </a:r>
            <a:r>
              <a:rPr lang="en" altLang="zh-CN" sz="1400" dirty="0">
                <a:solidFill>
                  <a:schemeClr val="bg1"/>
                </a:solidFill>
                <a:latin typeface="Helvetica" pitchFamily="2" charset="0"/>
              </a:rPr>
              <a:t>Zhipeng Zhang, Jiawei Jiang, Wentao Wu, Ce Zhang, Lele Yu, Bin Cui</a:t>
            </a:r>
            <a:r>
              <a:rPr lang="zh-CN" altLang="en-US" sz="1400" dirty="0">
                <a:solidFill>
                  <a:schemeClr val="bg1"/>
                </a:solidFill>
                <a:latin typeface="Helvetica" pitchFamily="2" charset="0"/>
              </a:rPr>
              <a:t>，</a:t>
            </a:r>
            <a:r>
              <a:rPr lang="en-US" altLang="zh-CN" sz="1400" b="1" dirty="0">
                <a:solidFill>
                  <a:srgbClr val="FFFF00"/>
                </a:solidFill>
                <a:latin typeface="Helvetica" pitchFamily="2" charset="0"/>
              </a:rPr>
              <a:t>ICDE</a:t>
            </a:r>
            <a:r>
              <a:rPr lang="zh-CN" altLang="en-US" sz="1400" dirty="0">
                <a:solidFill>
                  <a:srgbClr val="FFFF00"/>
                </a:solidFill>
                <a:latin typeface="Helvetica" pitchFamily="2" charset="0"/>
              </a:rPr>
              <a:t> </a:t>
            </a:r>
            <a:r>
              <a:rPr lang="en-US" altLang="zh-CN" sz="1400" dirty="0">
                <a:solidFill>
                  <a:srgbClr val="FFFF00"/>
                </a:solidFill>
                <a:latin typeface="Helvetica" pitchFamily="2" charset="0"/>
              </a:rPr>
              <a:t>2019</a:t>
            </a:r>
            <a:endParaRPr kumimoji="1" lang="en-US" altLang="zh-CN" sz="1400" dirty="0">
              <a:solidFill>
                <a:srgbClr val="FFFF00"/>
              </a:solidFill>
              <a:latin typeface="Helvetica" pitchFamily="2" charset="0"/>
              <a:sym typeface="Arial" panose="020B0604020202020204" pitchFamily="34" charset="0"/>
            </a:endParaRPr>
          </a:p>
        </p:txBody>
      </p:sp>
      <p:pic>
        <p:nvPicPr>
          <p:cNvPr id="19" name="图片 18">
            <a:extLst>
              <a:ext uri="{FF2B5EF4-FFF2-40B4-BE49-F238E27FC236}">
                <a16:creationId xmlns:a16="http://schemas.microsoft.com/office/drawing/2014/main" id="{4EC46D1D-23C4-3E43-ADFD-4D0B49902470}"/>
              </a:ext>
            </a:extLst>
          </p:cNvPr>
          <p:cNvPicPr>
            <a:picLocks noChangeAspect="1"/>
          </p:cNvPicPr>
          <p:nvPr/>
        </p:nvPicPr>
        <p:blipFill>
          <a:blip r:embed="rId4"/>
          <a:stretch>
            <a:fillRect/>
          </a:stretch>
        </p:blipFill>
        <p:spPr>
          <a:xfrm>
            <a:off x="5696565" y="6019358"/>
            <a:ext cx="1901426" cy="543095"/>
          </a:xfrm>
          <a:prstGeom prst="rect">
            <a:avLst/>
          </a:prstGeom>
        </p:spPr>
      </p:pic>
      <p:pic>
        <p:nvPicPr>
          <p:cNvPr id="21" name="图片 20">
            <a:extLst>
              <a:ext uri="{FF2B5EF4-FFF2-40B4-BE49-F238E27FC236}">
                <a16:creationId xmlns:a16="http://schemas.microsoft.com/office/drawing/2014/main" id="{F855A2AC-2B28-D440-818B-E5DDE7ED0217}"/>
              </a:ext>
            </a:extLst>
          </p:cNvPr>
          <p:cNvPicPr>
            <a:picLocks noChangeAspect="1"/>
          </p:cNvPicPr>
          <p:nvPr/>
        </p:nvPicPr>
        <p:blipFill>
          <a:blip r:embed="rId5"/>
          <a:stretch>
            <a:fillRect/>
          </a:stretch>
        </p:blipFill>
        <p:spPr>
          <a:xfrm>
            <a:off x="8428677" y="5912374"/>
            <a:ext cx="917280" cy="757063"/>
          </a:xfrm>
          <a:prstGeom prst="rect">
            <a:avLst/>
          </a:prstGeom>
        </p:spPr>
      </p:pic>
      <p:pic>
        <p:nvPicPr>
          <p:cNvPr id="23" name="图片 22">
            <a:extLst>
              <a:ext uri="{FF2B5EF4-FFF2-40B4-BE49-F238E27FC236}">
                <a16:creationId xmlns:a16="http://schemas.microsoft.com/office/drawing/2014/main" id="{25E04D1A-F9CF-254C-B2D0-947A99184E2B}"/>
              </a:ext>
            </a:extLst>
          </p:cNvPr>
          <p:cNvPicPr>
            <a:picLocks noChangeAspect="1"/>
          </p:cNvPicPr>
          <p:nvPr/>
        </p:nvPicPr>
        <p:blipFill>
          <a:blip r:embed="rId6"/>
          <a:stretch>
            <a:fillRect/>
          </a:stretch>
        </p:blipFill>
        <p:spPr>
          <a:xfrm>
            <a:off x="10176643" y="5910230"/>
            <a:ext cx="761351" cy="761351"/>
          </a:xfrm>
          <a:prstGeom prst="rect">
            <a:avLst/>
          </a:prstGeom>
        </p:spPr>
      </p:pic>
    </p:spTree>
    <p:extLst>
      <p:ext uri="{BB962C8B-B14F-4D97-AF65-F5344CB8AC3E}">
        <p14:creationId xmlns:p14="http://schemas.microsoft.com/office/powerpoint/2010/main" val="169990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Angel 3.0 features</a:t>
            </a:r>
            <a:endParaRPr lang="zh-CN" altLang="en-US" dirty="0"/>
          </a:p>
        </p:txBody>
      </p:sp>
      <p:grpSp>
        <p:nvGrpSpPr>
          <p:cNvPr id="13" name="组合 12">
            <a:extLst>
              <a:ext uri="{FF2B5EF4-FFF2-40B4-BE49-F238E27FC236}">
                <a16:creationId xmlns:a16="http://schemas.microsoft.com/office/drawing/2014/main" id="{DD4D03DB-01DD-425D-A378-16FBA91953BF}"/>
              </a:ext>
            </a:extLst>
          </p:cNvPr>
          <p:cNvGrpSpPr/>
          <p:nvPr/>
        </p:nvGrpSpPr>
        <p:grpSpPr>
          <a:xfrm>
            <a:off x="4658113" y="2611746"/>
            <a:ext cx="7423897" cy="3302493"/>
            <a:chOff x="1498688" y="1497613"/>
            <a:chExt cx="6856330" cy="3003463"/>
          </a:xfrm>
        </p:grpSpPr>
        <p:sp>
          <p:nvSpPr>
            <p:cNvPr id="14" name="椭圆 13">
              <a:extLst>
                <a:ext uri="{FF2B5EF4-FFF2-40B4-BE49-F238E27FC236}">
                  <a16:creationId xmlns:a16="http://schemas.microsoft.com/office/drawing/2014/main" id="{11055417-DD7B-4D97-BFBA-376F8086D61A}"/>
                </a:ext>
              </a:extLst>
            </p:cNvPr>
            <p:cNvSpPr/>
            <p:nvPr/>
          </p:nvSpPr>
          <p:spPr bwMode="auto">
            <a:xfrm>
              <a:off x="3604443" y="1593302"/>
              <a:ext cx="2514528" cy="2528218"/>
            </a:xfrm>
            <a:prstGeom prst="ellipse">
              <a:avLst/>
            </a:prstGeom>
            <a:solidFill>
              <a:schemeClr val="accent1">
                <a:lumMod val="50000"/>
              </a:schemeClr>
            </a:solidFill>
            <a:ln w="952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n-cs"/>
                </a:rPr>
                <a:t>Angel</a:t>
              </a:r>
            </a:p>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n-cs"/>
                </a:rPr>
                <a:t>PS</a:t>
              </a:r>
              <a:endParaRPr kumimoji="0" lang="zh-CN" altLang="en-US" sz="2400" b="1"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5" name="椭圆 14">
              <a:extLst>
                <a:ext uri="{FF2B5EF4-FFF2-40B4-BE49-F238E27FC236}">
                  <a16:creationId xmlns:a16="http://schemas.microsoft.com/office/drawing/2014/main" id="{2D3C2F01-A0AF-418D-805B-E044646DC983}"/>
                </a:ext>
              </a:extLst>
            </p:cNvPr>
            <p:cNvSpPr/>
            <p:nvPr/>
          </p:nvSpPr>
          <p:spPr bwMode="auto">
            <a:xfrm>
              <a:off x="1672021" y="1705084"/>
              <a:ext cx="2516865" cy="2516865"/>
            </a:xfrm>
            <a:prstGeom prst="ellipse">
              <a:avLst/>
            </a:prstGeom>
            <a:noFill/>
            <a:ln w="28575" cap="flat" cmpd="sng" algn="ctr">
              <a:solidFill>
                <a:schemeClr val="accent6">
                  <a:lumMod val="75000"/>
                </a:schemeClr>
              </a:solidFill>
              <a:prstDash val="lgDash"/>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tabLst/>
                <a:defRPr/>
              </a:pPr>
              <a:r>
                <a:rPr kumimoji="0" lang="en-US" altLang="zh-CN" sz="2400" b="1" i="0" u="none" strike="noStrike" kern="1200" cap="none" spc="0" normalizeH="0" baseline="0" noProof="0" dirty="0">
                  <a:ln>
                    <a:noFill/>
                  </a:ln>
                  <a:solidFill>
                    <a:schemeClr val="bg1"/>
                  </a:solidFill>
                  <a:effectLst/>
                  <a:uLnTx/>
                  <a:uFillTx/>
                  <a:latin typeface="Arial"/>
                  <a:ea typeface="微软雅黑"/>
                  <a:cs typeface="+mn-cs"/>
                </a:rPr>
                <a:t>Full Stack ML Pipeline</a:t>
              </a:r>
              <a:endParaRPr kumimoji="0" lang="zh-CN" altLang="en-US" sz="2400" b="0" i="0" u="none" strike="noStrike" kern="1200" cap="none" spc="0" normalizeH="0" baseline="0" noProof="0" dirty="0">
                <a:ln>
                  <a:noFill/>
                </a:ln>
                <a:solidFill>
                  <a:schemeClr val="bg1"/>
                </a:solidFill>
                <a:effectLst/>
                <a:uLnTx/>
                <a:uFillTx/>
                <a:latin typeface="Arial"/>
                <a:ea typeface="微软雅黑"/>
                <a:cs typeface="+mn-cs"/>
              </a:endParaRPr>
            </a:p>
          </p:txBody>
        </p:sp>
        <p:sp>
          <p:nvSpPr>
            <p:cNvPr id="16" name="圆角矩形 4">
              <a:extLst>
                <a:ext uri="{FF2B5EF4-FFF2-40B4-BE49-F238E27FC236}">
                  <a16:creationId xmlns:a16="http://schemas.microsoft.com/office/drawing/2014/main" id="{B9020392-7D85-4AB7-A950-514F6188B100}"/>
                </a:ext>
              </a:extLst>
            </p:cNvPr>
            <p:cNvSpPr>
              <a:spLocks noChangeArrowheads="1"/>
            </p:cNvSpPr>
            <p:nvPr/>
          </p:nvSpPr>
          <p:spPr bwMode="auto">
            <a:xfrm>
              <a:off x="1498688" y="1497613"/>
              <a:ext cx="1362581" cy="488004"/>
            </a:xfrm>
            <a:prstGeom prst="roundRect">
              <a:avLst>
                <a:gd name="adj" fmla="val 16667"/>
              </a:avLst>
            </a:prstGeom>
            <a:solidFill>
              <a:schemeClr val="accent1">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Feature engineering</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17" name="圆角矩形 8">
              <a:extLst>
                <a:ext uri="{FF2B5EF4-FFF2-40B4-BE49-F238E27FC236}">
                  <a16:creationId xmlns:a16="http://schemas.microsoft.com/office/drawing/2014/main" id="{248536AE-02DE-46BD-9EA8-D0102A62A298}"/>
                </a:ext>
              </a:extLst>
            </p:cNvPr>
            <p:cNvSpPr>
              <a:spLocks noChangeArrowheads="1"/>
            </p:cNvSpPr>
            <p:nvPr/>
          </p:nvSpPr>
          <p:spPr bwMode="auto">
            <a:xfrm>
              <a:off x="3334257" y="1497613"/>
              <a:ext cx="1121959" cy="566355"/>
            </a:xfrm>
            <a:prstGeom prst="roundRect">
              <a:avLst>
                <a:gd name="adj" fmla="val 16667"/>
              </a:avLst>
            </a:prstGeom>
            <a:solidFill>
              <a:schemeClr val="accent2">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rPr>
                <a:t>Model training</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18" name="圆角矩形 9">
              <a:extLst>
                <a:ext uri="{FF2B5EF4-FFF2-40B4-BE49-F238E27FC236}">
                  <a16:creationId xmlns:a16="http://schemas.microsoft.com/office/drawing/2014/main" id="{7B3BC1B1-4D78-44A7-9357-0E7AC8CABF00}"/>
                </a:ext>
              </a:extLst>
            </p:cNvPr>
            <p:cNvSpPr>
              <a:spLocks noChangeArrowheads="1"/>
            </p:cNvSpPr>
            <p:nvPr/>
          </p:nvSpPr>
          <p:spPr bwMode="auto">
            <a:xfrm>
              <a:off x="3296475" y="3606740"/>
              <a:ext cx="1160662" cy="542729"/>
            </a:xfrm>
            <a:prstGeom prst="roundRect">
              <a:avLst>
                <a:gd name="adj" fmla="val 16667"/>
              </a:avLst>
            </a:prstGeom>
            <a:solidFill>
              <a:schemeClr val="accent4">
                <a:lumMod val="7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lvl="0" algn="ctr">
                <a:defRPr/>
              </a:pPr>
              <a:r>
                <a:rPr lang="en-US" altLang="zh-CN" sz="1600" dirty="0">
                  <a:solidFill>
                    <a:srgbClr val="FFFFFF"/>
                  </a:solidFill>
                  <a:latin typeface="等线" charset="0"/>
                  <a:sym typeface="等线" charset="0"/>
                </a:rPr>
                <a:t>Tuning &amp; evaluation</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19" name="圆角矩形 10">
              <a:extLst>
                <a:ext uri="{FF2B5EF4-FFF2-40B4-BE49-F238E27FC236}">
                  <a16:creationId xmlns:a16="http://schemas.microsoft.com/office/drawing/2014/main" id="{E4EAA1E6-D7BB-41DB-8CFE-F852BAFFD8B5}"/>
                </a:ext>
              </a:extLst>
            </p:cNvPr>
            <p:cNvSpPr>
              <a:spLocks noChangeArrowheads="1"/>
            </p:cNvSpPr>
            <p:nvPr/>
          </p:nvSpPr>
          <p:spPr bwMode="auto">
            <a:xfrm>
              <a:off x="1498689" y="3606740"/>
              <a:ext cx="1123797" cy="542729"/>
            </a:xfrm>
            <a:prstGeom prst="roundRect">
              <a:avLst>
                <a:gd name="adj" fmla="val 16667"/>
              </a:avLst>
            </a:prstGeom>
            <a:solidFill>
              <a:srgbClr val="7030A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rPr>
                <a:t>Mode serving</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20" name="圆角矩形 11">
              <a:extLst>
                <a:ext uri="{FF2B5EF4-FFF2-40B4-BE49-F238E27FC236}">
                  <a16:creationId xmlns:a16="http://schemas.microsoft.com/office/drawing/2014/main" id="{6C9D55C2-72AA-4B97-8BF1-9C06473C3B8F}"/>
                </a:ext>
              </a:extLst>
            </p:cNvPr>
            <p:cNvSpPr>
              <a:spLocks noChangeArrowheads="1"/>
            </p:cNvSpPr>
            <p:nvPr/>
          </p:nvSpPr>
          <p:spPr bwMode="auto">
            <a:xfrm>
              <a:off x="5828725" y="2153574"/>
              <a:ext cx="1775115" cy="437697"/>
            </a:xfrm>
            <a:prstGeom prst="roundRect">
              <a:avLst>
                <a:gd name="adj" fmla="val 16667"/>
              </a:avLst>
            </a:prstGeom>
            <a:solidFill>
              <a:srgbClr val="00B0F0"/>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rPr>
                <a:t>Spark On Angel</a:t>
              </a:r>
              <a:endParaRPr kumimoji="0" lang="zh-CN" altLang="en-US" sz="1600" b="0" i="0" u="none" strike="noStrike" kern="1200" cap="none" spc="0" normalizeH="0" baseline="0" noProof="0" dirty="0">
                <a:ln>
                  <a:noFill/>
                </a:ln>
                <a:solidFill>
                  <a:srgbClr val="FFFFFF"/>
                </a:solidFill>
                <a:effectLst/>
                <a:uLnTx/>
                <a:uFillTx/>
                <a:latin typeface="等线" charset="0"/>
                <a:ea typeface="宋体" panose="02010600030101010101" pitchFamily="2" charset="-122"/>
                <a:cs typeface="+mn-cs"/>
                <a:sym typeface="等线" charset="0"/>
              </a:endParaRPr>
            </a:p>
          </p:txBody>
        </p:sp>
        <p:sp>
          <p:nvSpPr>
            <p:cNvPr id="21" name="圆角矩形 12">
              <a:extLst>
                <a:ext uri="{FF2B5EF4-FFF2-40B4-BE49-F238E27FC236}">
                  <a16:creationId xmlns:a16="http://schemas.microsoft.com/office/drawing/2014/main" id="{FE3A9549-83AD-48CD-BA3C-514A6F418E51}"/>
                </a:ext>
              </a:extLst>
            </p:cNvPr>
            <p:cNvSpPr>
              <a:spLocks noChangeArrowheads="1"/>
            </p:cNvSpPr>
            <p:nvPr/>
          </p:nvSpPr>
          <p:spPr bwMode="auto">
            <a:xfrm>
              <a:off x="5828725" y="2958392"/>
              <a:ext cx="1819294" cy="437697"/>
            </a:xfrm>
            <a:prstGeom prst="roundRect">
              <a:avLst>
                <a:gd name="adj" fmla="val 16667"/>
              </a:avLst>
            </a:prstGeom>
            <a:solidFill>
              <a:schemeClr val="bg1">
                <a:lumMod val="85000"/>
              </a:schemeClr>
            </a:solidFill>
            <a:ln w="12700">
              <a:solidFill>
                <a:srgbClr val="31538F"/>
              </a:solidFill>
              <a:miter lim="800000"/>
              <a:headEnd/>
              <a:tailEnd/>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altLang="zh-CN" sz="1600" b="0" i="0" u="none" strike="noStrike" kern="1200" cap="none" spc="0" normalizeH="0" baseline="0" noProof="0" dirty="0">
                  <a:ln>
                    <a:noFill/>
                  </a:ln>
                  <a:solidFill>
                    <a:srgbClr val="FF0000"/>
                  </a:solidFill>
                  <a:effectLst/>
                  <a:uLnTx/>
                  <a:uFillTx/>
                  <a:latin typeface="等线" charset="0"/>
                  <a:ea typeface="宋体" panose="02010600030101010101" pitchFamily="2" charset="-122"/>
                  <a:cs typeface="+mn-cs"/>
                  <a:sym typeface="等线" charset="0"/>
                </a:rPr>
                <a:t>PyTorch On Angel</a:t>
              </a:r>
              <a:endParaRPr kumimoji="0" lang="zh-CN" altLang="en-US" sz="1600" b="0" i="0" u="none" strike="noStrike" kern="1200" cap="none" spc="0" normalizeH="0" baseline="0" noProof="0" dirty="0">
                <a:ln>
                  <a:noFill/>
                </a:ln>
                <a:solidFill>
                  <a:srgbClr val="FF0000"/>
                </a:solidFill>
                <a:effectLst/>
                <a:uLnTx/>
                <a:uFillTx/>
                <a:latin typeface="等线" charset="0"/>
                <a:ea typeface="宋体" panose="02010600030101010101" pitchFamily="2" charset="-122"/>
                <a:cs typeface="+mn-cs"/>
                <a:sym typeface="等线" charset="0"/>
              </a:endParaRPr>
            </a:p>
          </p:txBody>
        </p:sp>
        <p:sp>
          <p:nvSpPr>
            <p:cNvPr id="23" name="矩形 22">
              <a:extLst>
                <a:ext uri="{FF2B5EF4-FFF2-40B4-BE49-F238E27FC236}">
                  <a16:creationId xmlns:a16="http://schemas.microsoft.com/office/drawing/2014/main" id="{B357C02B-6FC1-4D47-9E3C-86925251A92D}"/>
                </a:ext>
              </a:extLst>
            </p:cNvPr>
            <p:cNvSpPr/>
            <p:nvPr/>
          </p:nvSpPr>
          <p:spPr>
            <a:xfrm>
              <a:off x="3576719" y="4193299"/>
              <a:ext cx="801823"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a:ea typeface="微软雅黑"/>
                  <a:cs typeface="+mn-cs"/>
                </a:rPr>
                <a:t>AutoML</a:t>
              </a:r>
              <a:endParaRPr kumimoji="0" lang="zh-CN" altLang="en-US" sz="1400" b="0" i="0" u="none" strike="noStrike" kern="1200" cap="none" spc="0" normalizeH="0" baseline="0" noProof="0" dirty="0">
                <a:ln>
                  <a:noFill/>
                </a:ln>
                <a:solidFill>
                  <a:srgbClr val="FF0000"/>
                </a:solidFill>
                <a:effectLst/>
                <a:uLnTx/>
                <a:uFillTx/>
                <a:latin typeface="Arial"/>
                <a:ea typeface="微软雅黑"/>
                <a:cs typeface="+mn-cs"/>
              </a:endParaRPr>
            </a:p>
          </p:txBody>
        </p:sp>
        <p:sp>
          <p:nvSpPr>
            <p:cNvPr id="24" name="矩形 23">
              <a:extLst>
                <a:ext uri="{FF2B5EF4-FFF2-40B4-BE49-F238E27FC236}">
                  <a16:creationId xmlns:a16="http://schemas.microsoft.com/office/drawing/2014/main" id="{458AF8C5-AC27-4A3E-BFF1-09859A98347A}"/>
                </a:ext>
              </a:extLst>
            </p:cNvPr>
            <p:cNvSpPr/>
            <p:nvPr/>
          </p:nvSpPr>
          <p:spPr>
            <a:xfrm>
              <a:off x="1783351" y="4193299"/>
              <a:ext cx="792205"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0000"/>
                  </a:solidFill>
                  <a:effectLst/>
                  <a:uLnTx/>
                  <a:uFillTx/>
                  <a:latin typeface="Arial"/>
                  <a:ea typeface="微软雅黑"/>
                  <a:cs typeface="+mn-cs"/>
                </a:rPr>
                <a:t>Serving</a:t>
              </a:r>
              <a:endParaRPr kumimoji="0" lang="zh-CN" altLang="en-US" sz="1400" b="0" i="0" u="none" strike="noStrike" kern="1200" cap="none" spc="0" normalizeH="0" baseline="0" noProof="0" dirty="0">
                <a:ln>
                  <a:noFill/>
                </a:ln>
                <a:solidFill>
                  <a:srgbClr val="FF0000"/>
                </a:solidFill>
                <a:effectLst/>
                <a:uLnTx/>
                <a:uFillTx/>
                <a:latin typeface="Arial"/>
                <a:ea typeface="微软雅黑"/>
                <a:cs typeface="+mn-cs"/>
              </a:endParaRPr>
            </a:p>
          </p:txBody>
        </p:sp>
        <p:sp>
          <p:nvSpPr>
            <p:cNvPr id="25" name="矩形 24">
              <a:extLst>
                <a:ext uri="{FF2B5EF4-FFF2-40B4-BE49-F238E27FC236}">
                  <a16:creationId xmlns:a16="http://schemas.microsoft.com/office/drawing/2014/main" id="{FB20D325-F61A-48EB-B700-CC174083DFBC}"/>
                </a:ext>
              </a:extLst>
            </p:cNvPr>
            <p:cNvSpPr/>
            <p:nvPr/>
          </p:nvSpPr>
          <p:spPr>
            <a:xfrm>
              <a:off x="3382664" y="1985617"/>
              <a:ext cx="1474826" cy="279909"/>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C000"/>
                  </a:solidFill>
                  <a:effectLst/>
                  <a:uLnTx/>
                  <a:uFillTx/>
                  <a:latin typeface="Arial"/>
                  <a:ea typeface="微软雅黑"/>
                  <a:cs typeface="+mn-cs"/>
                </a:rPr>
                <a:t>Computing Graph</a:t>
              </a:r>
              <a:endParaRPr kumimoji="0" lang="zh-CN" altLang="en-US" sz="1400" b="0" i="0" u="none" strike="noStrike" kern="1200" cap="none" spc="0" normalizeH="0" baseline="0" noProof="0" dirty="0">
                <a:ln>
                  <a:noFill/>
                </a:ln>
                <a:solidFill>
                  <a:srgbClr val="FFC000"/>
                </a:solidFill>
                <a:effectLst/>
                <a:uLnTx/>
                <a:uFillTx/>
                <a:latin typeface="Arial"/>
                <a:ea typeface="微软雅黑"/>
                <a:cs typeface="+mn-cs"/>
              </a:endParaRPr>
            </a:p>
          </p:txBody>
        </p:sp>
        <p:sp>
          <p:nvSpPr>
            <p:cNvPr id="26" name="文本框 25">
              <a:extLst>
                <a:ext uri="{FF2B5EF4-FFF2-40B4-BE49-F238E27FC236}">
                  <a16:creationId xmlns:a16="http://schemas.microsoft.com/office/drawing/2014/main" id="{840EB3D9-FCBC-432D-AAAE-1620DE7579FE}"/>
                </a:ext>
              </a:extLst>
            </p:cNvPr>
            <p:cNvSpPr txBox="1"/>
            <p:nvPr/>
          </p:nvSpPr>
          <p:spPr>
            <a:xfrm>
              <a:off x="4623032" y="3759147"/>
              <a:ext cx="2182482" cy="509433"/>
            </a:xfrm>
            <a:prstGeom prst="rect">
              <a:avLst/>
            </a:prstGeom>
            <a:noFill/>
          </p:spPr>
          <p:txBody>
            <a:bodyPr wrap="none" rtlCol="0">
              <a:spAutoFit/>
            </a:bodyPr>
            <a:lstStyle/>
            <a:p>
              <a:pPr lvl="0">
                <a:lnSpc>
                  <a:spcPct val="90000"/>
                </a:lnSpc>
                <a:spcBef>
                  <a:spcPts val="500"/>
                </a:spcBef>
                <a:defRPr/>
              </a:pPr>
              <a:r>
                <a:rPr lang="en-US" altLang="zh-CN" sz="1600" dirty="0">
                  <a:solidFill>
                    <a:srgbClr val="00B0F0"/>
                  </a:solidFill>
                </a:rPr>
                <a:t>Trillion dimension model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rgbClr val="FF0000"/>
                  </a:solidFill>
                  <a:effectLst/>
                  <a:uLnTx/>
                  <a:uFillTx/>
                  <a:latin typeface="Arial"/>
                  <a:ea typeface="微软雅黑"/>
                  <a:cs typeface="+mn-cs"/>
                </a:rPr>
                <a:t>YARN -&gt; K8s</a:t>
              </a:r>
              <a:endParaRPr kumimoji="0" lang="zh-CN" altLang="en-US" sz="1600" b="0" i="0" u="none" strike="noStrike" kern="1200" cap="none" spc="0" normalizeH="0" baseline="0" noProof="0" dirty="0">
                <a:ln>
                  <a:noFill/>
                </a:ln>
                <a:solidFill>
                  <a:srgbClr val="FF0000"/>
                </a:solidFill>
                <a:effectLst/>
                <a:uLnTx/>
                <a:uFillTx/>
                <a:latin typeface="Arial"/>
                <a:ea typeface="微软雅黑"/>
                <a:cs typeface="+mn-cs"/>
              </a:endParaRPr>
            </a:p>
          </p:txBody>
        </p:sp>
        <p:sp>
          <p:nvSpPr>
            <p:cNvPr id="27" name="矩形 26">
              <a:extLst>
                <a:ext uri="{FF2B5EF4-FFF2-40B4-BE49-F238E27FC236}">
                  <a16:creationId xmlns:a16="http://schemas.microsoft.com/office/drawing/2014/main" id="{35896AEB-9E84-4F75-8021-BDACA51B124A}"/>
                </a:ext>
              </a:extLst>
            </p:cNvPr>
            <p:cNvSpPr/>
            <p:nvPr/>
          </p:nvSpPr>
          <p:spPr>
            <a:xfrm>
              <a:off x="6680331" y="4047564"/>
              <a:ext cx="1674687" cy="363881"/>
            </a:xfrm>
            <a:prstGeom prst="rect">
              <a:avLst/>
            </a:prstGeom>
          </p:spPr>
          <p:txBody>
            <a:bodyPr wrap="none">
              <a:spAutoFit/>
            </a:bodyPr>
            <a:lstStyle/>
            <a:p>
              <a:pPr lvl="0">
                <a:defRPr/>
              </a:pPr>
              <a:r>
                <a:rPr lang="en-US" altLang="zh-CN" sz="2000" b="1" dirty="0">
                  <a:solidFill>
                    <a:schemeClr val="bg1"/>
                  </a:solidFill>
                  <a:latin typeface="Arial"/>
                  <a:ea typeface="微软雅黑"/>
                </a:rPr>
                <a:t>PS </a:t>
              </a:r>
              <a:r>
                <a:rPr lang="en-US" altLang="zh-CN" sz="2000" b="1" dirty="0">
                  <a:solidFill>
                    <a:schemeClr val="bg1"/>
                  </a:solidFill>
                </a:rPr>
                <a:t>Ecosystem</a:t>
              </a:r>
              <a:endParaRPr kumimoji="0" lang="zh-CN" altLang="en-US" sz="2000" b="1" u="none" strike="noStrike" kern="1200" cap="none" spc="0" normalizeH="0" noProof="0" dirty="0">
                <a:ln>
                  <a:noFill/>
                </a:ln>
                <a:solidFill>
                  <a:schemeClr val="bg1"/>
                </a:solidFill>
                <a:effectLst/>
                <a:uLnTx/>
                <a:uFillTx/>
                <a:latin typeface="Arial"/>
                <a:ea typeface="微软雅黑"/>
              </a:endParaRPr>
            </a:p>
          </p:txBody>
        </p:sp>
        <p:sp>
          <p:nvSpPr>
            <p:cNvPr id="28" name="矩形 27">
              <a:extLst>
                <a:ext uri="{FF2B5EF4-FFF2-40B4-BE49-F238E27FC236}">
                  <a16:creationId xmlns:a16="http://schemas.microsoft.com/office/drawing/2014/main" id="{271C914B-2081-41D9-B140-473B8DAE2716}"/>
                </a:ext>
              </a:extLst>
            </p:cNvPr>
            <p:cNvSpPr/>
            <p:nvPr/>
          </p:nvSpPr>
          <p:spPr>
            <a:xfrm>
              <a:off x="1761533" y="1933929"/>
              <a:ext cx="870751" cy="307777"/>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400" b="1" i="0" u="none" strike="noStrike" kern="1200" cap="none" spc="0" normalizeH="0" baseline="0" noProof="0" dirty="0">
                  <a:ln>
                    <a:noFill/>
                  </a:ln>
                  <a:solidFill>
                    <a:srgbClr val="FF0000"/>
                  </a:solidFill>
                  <a:effectLst/>
                  <a:uLnTx/>
                  <a:uFillTx/>
                  <a:latin typeface="Arial"/>
                  <a:ea typeface="微软雅黑"/>
                  <a:cs typeface="+mn-cs"/>
                </a:rPr>
                <a:t>Auto FE</a:t>
              </a:r>
              <a:endParaRPr kumimoji="0" lang="zh-CN" altLang="en-US" sz="1400" b="1" i="0" u="none" strike="noStrike" kern="1200" cap="none" spc="0" normalizeH="0" baseline="0" noProof="0" dirty="0">
                <a:ln>
                  <a:noFill/>
                </a:ln>
                <a:solidFill>
                  <a:srgbClr val="FF0000"/>
                </a:solidFill>
                <a:effectLst/>
                <a:uLnTx/>
                <a:uFillTx/>
                <a:latin typeface="Arial"/>
                <a:ea typeface="微软雅黑"/>
                <a:cs typeface="+mn-cs"/>
              </a:endParaRPr>
            </a:p>
          </p:txBody>
        </p:sp>
      </p:grpSp>
      <p:sp>
        <p:nvSpPr>
          <p:cNvPr id="51" name="内容占位符 2">
            <a:extLst>
              <a:ext uri="{FF2B5EF4-FFF2-40B4-BE49-F238E27FC236}">
                <a16:creationId xmlns:a16="http://schemas.microsoft.com/office/drawing/2014/main" id="{852A31BC-50D0-48F3-9B0B-01BFCD7E2DE4}"/>
              </a:ext>
            </a:extLst>
          </p:cNvPr>
          <p:cNvSpPr>
            <a:spLocks noGrp="1"/>
          </p:cNvSpPr>
          <p:nvPr>
            <p:ph idx="1"/>
          </p:nvPr>
        </p:nvSpPr>
        <p:spPr>
          <a:xfrm>
            <a:off x="838200" y="1590885"/>
            <a:ext cx="3914129" cy="4759581"/>
          </a:xfrm>
        </p:spPr>
        <p:txBody>
          <a:bodyPr>
            <a:normAutofit fontScale="47500" lnSpcReduction="20000"/>
          </a:bodyPr>
          <a:lstStyle/>
          <a:p>
            <a:pPr>
              <a:lnSpc>
                <a:spcPct val="110000"/>
              </a:lnSpc>
            </a:pPr>
            <a:r>
              <a:rPr lang="en-US" altLang="zh-CN" sz="4500" dirty="0"/>
              <a:t>Full Stack of ML</a:t>
            </a:r>
          </a:p>
          <a:p>
            <a:pPr lvl="1">
              <a:lnSpc>
                <a:spcPct val="110000"/>
              </a:lnSpc>
            </a:pPr>
            <a:r>
              <a:rPr lang="en-US" altLang="zh-CN" sz="3600" dirty="0"/>
              <a:t>Training</a:t>
            </a:r>
          </a:p>
          <a:p>
            <a:pPr lvl="1">
              <a:lnSpc>
                <a:spcPct val="110000"/>
              </a:lnSpc>
            </a:pPr>
            <a:r>
              <a:rPr lang="en-US" altLang="zh-CN" sz="3600" dirty="0">
                <a:solidFill>
                  <a:srgbClr val="FFC000"/>
                </a:solidFill>
                <a:latin typeface="Arial"/>
                <a:ea typeface="微软雅黑"/>
              </a:rPr>
              <a:t>Improved Computation Graph</a:t>
            </a:r>
            <a:endParaRPr lang="en-US" altLang="zh-CN" sz="3600" dirty="0">
              <a:solidFill>
                <a:srgbClr val="FFC000"/>
              </a:solidFill>
            </a:endParaRPr>
          </a:p>
          <a:p>
            <a:pPr lvl="1">
              <a:lnSpc>
                <a:spcPct val="110000"/>
              </a:lnSpc>
            </a:pPr>
            <a:r>
              <a:rPr lang="en-US" altLang="zh-CN" sz="3600" dirty="0">
                <a:solidFill>
                  <a:srgbClr val="FF0000"/>
                </a:solidFill>
              </a:rPr>
              <a:t>Feature engineering</a:t>
            </a:r>
          </a:p>
          <a:p>
            <a:pPr lvl="1">
              <a:lnSpc>
                <a:spcPct val="110000"/>
              </a:lnSpc>
            </a:pPr>
            <a:r>
              <a:rPr lang="en-US" altLang="zh-CN" sz="3600" dirty="0">
                <a:solidFill>
                  <a:srgbClr val="FF0000"/>
                </a:solidFill>
              </a:rPr>
              <a:t>Serving</a:t>
            </a:r>
          </a:p>
          <a:p>
            <a:pPr lvl="1">
              <a:lnSpc>
                <a:spcPct val="110000"/>
              </a:lnSpc>
            </a:pPr>
            <a:r>
              <a:rPr lang="en-US" altLang="zh-CN" sz="3600" dirty="0">
                <a:solidFill>
                  <a:srgbClr val="FF0000"/>
                </a:solidFill>
              </a:rPr>
              <a:t>AutoML</a:t>
            </a:r>
          </a:p>
          <a:p>
            <a:endParaRPr lang="en-US" altLang="zh-CN" dirty="0"/>
          </a:p>
          <a:p>
            <a:pPr>
              <a:lnSpc>
                <a:spcPct val="110000"/>
              </a:lnSpc>
            </a:pPr>
            <a:r>
              <a:rPr lang="en-US" altLang="zh-CN" sz="4500" dirty="0"/>
              <a:t>PS Ecosystem</a:t>
            </a:r>
          </a:p>
          <a:p>
            <a:pPr lvl="1">
              <a:lnSpc>
                <a:spcPct val="110000"/>
              </a:lnSpc>
            </a:pPr>
            <a:r>
              <a:rPr lang="en-US" altLang="zh-CN" sz="3600" dirty="0">
                <a:solidFill>
                  <a:srgbClr val="FFC000"/>
                </a:solidFill>
                <a:latin typeface="Arial"/>
                <a:ea typeface="微软雅黑"/>
              </a:rPr>
              <a:t>Spark On Angel</a:t>
            </a:r>
          </a:p>
          <a:p>
            <a:pPr lvl="1">
              <a:lnSpc>
                <a:spcPct val="110000"/>
              </a:lnSpc>
            </a:pPr>
            <a:r>
              <a:rPr lang="en-US" altLang="zh-CN" sz="3600" dirty="0">
                <a:solidFill>
                  <a:srgbClr val="FFC000"/>
                </a:solidFill>
              </a:rPr>
              <a:t>PS enhancement</a:t>
            </a:r>
          </a:p>
          <a:p>
            <a:pPr lvl="1">
              <a:lnSpc>
                <a:spcPct val="110000"/>
              </a:lnSpc>
            </a:pPr>
            <a:r>
              <a:rPr lang="en-US" altLang="zh-CN" sz="3600" dirty="0">
                <a:solidFill>
                  <a:srgbClr val="FF0000"/>
                </a:solidFill>
              </a:rPr>
              <a:t>PyTorch On Angel</a:t>
            </a:r>
          </a:p>
          <a:p>
            <a:pPr lvl="1">
              <a:lnSpc>
                <a:spcPct val="110000"/>
              </a:lnSpc>
            </a:pPr>
            <a:endParaRPr lang="en-US" altLang="zh-CN" sz="3600" dirty="0">
              <a:solidFill>
                <a:srgbClr val="FF0000"/>
              </a:solidFill>
            </a:endParaRPr>
          </a:p>
          <a:p>
            <a:pPr>
              <a:lnSpc>
                <a:spcPct val="110000"/>
              </a:lnSpc>
            </a:pPr>
            <a:r>
              <a:rPr lang="en-US" altLang="zh-CN" sz="4400" dirty="0"/>
              <a:t>Cloud</a:t>
            </a:r>
          </a:p>
          <a:p>
            <a:pPr lvl="1">
              <a:lnSpc>
                <a:spcPct val="110000"/>
              </a:lnSpc>
            </a:pPr>
            <a:r>
              <a:rPr lang="en-US" altLang="zh-CN" sz="3600" dirty="0"/>
              <a:t>Yarn</a:t>
            </a:r>
          </a:p>
          <a:p>
            <a:pPr lvl="1">
              <a:lnSpc>
                <a:spcPct val="110000"/>
              </a:lnSpc>
            </a:pPr>
            <a:r>
              <a:rPr lang="en-US" altLang="zh-CN" sz="3600" dirty="0">
                <a:solidFill>
                  <a:srgbClr val="FF0000"/>
                </a:solidFill>
              </a:rPr>
              <a:t>Kubernetes</a:t>
            </a:r>
          </a:p>
        </p:txBody>
      </p:sp>
    </p:spTree>
    <p:extLst>
      <p:ext uri="{BB962C8B-B14F-4D97-AF65-F5344CB8AC3E}">
        <p14:creationId xmlns:p14="http://schemas.microsoft.com/office/powerpoint/2010/main" val="200825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Auto Feature</a:t>
            </a:r>
            <a:r>
              <a:rPr lang="zh-CN" altLang="en-US" dirty="0"/>
              <a:t> </a:t>
            </a:r>
            <a:r>
              <a:rPr lang="en-US" altLang="zh-CN" dirty="0"/>
              <a:t>Engineering (1/2)</a:t>
            </a:r>
            <a:endParaRPr lang="zh-CN" altLang="en-US" dirty="0"/>
          </a:p>
        </p:txBody>
      </p:sp>
      <p:sp>
        <p:nvSpPr>
          <p:cNvPr id="51" name="内容占位符 2">
            <a:extLst>
              <a:ext uri="{FF2B5EF4-FFF2-40B4-BE49-F238E27FC236}">
                <a16:creationId xmlns:a16="http://schemas.microsoft.com/office/drawing/2014/main" id="{852A31BC-50D0-48F3-9B0B-01BFCD7E2DE4}"/>
              </a:ext>
            </a:extLst>
          </p:cNvPr>
          <p:cNvSpPr>
            <a:spLocks noGrp="1"/>
          </p:cNvSpPr>
          <p:nvPr>
            <p:ph idx="1"/>
          </p:nvPr>
        </p:nvSpPr>
        <p:spPr>
          <a:xfrm>
            <a:off x="838198" y="1590885"/>
            <a:ext cx="10393393" cy="4759581"/>
          </a:xfrm>
        </p:spPr>
        <p:txBody>
          <a:bodyPr>
            <a:normAutofit fontScale="92500" lnSpcReduction="20000"/>
          </a:bodyPr>
          <a:lstStyle/>
          <a:p>
            <a:r>
              <a:rPr lang="en-US" altLang="zh-CN" dirty="0"/>
              <a:t>Feature</a:t>
            </a:r>
            <a:r>
              <a:rPr lang="zh-CN" altLang="en-US" dirty="0"/>
              <a:t> </a:t>
            </a:r>
            <a:r>
              <a:rPr lang="en-US" altLang="zh-CN" dirty="0"/>
              <a:t>engineering</a:t>
            </a:r>
            <a:r>
              <a:rPr lang="zh-CN" altLang="en-US" dirty="0"/>
              <a:t> </a:t>
            </a:r>
            <a:r>
              <a:rPr lang="en-US" altLang="zh-CN" dirty="0"/>
              <a:t>is</a:t>
            </a:r>
            <a:r>
              <a:rPr lang="zh-CN" altLang="en-US" dirty="0"/>
              <a:t> </a:t>
            </a:r>
            <a:r>
              <a:rPr lang="en-US" altLang="zh-CN" dirty="0"/>
              <a:t>common</a:t>
            </a:r>
            <a:r>
              <a:rPr lang="zh-CN" altLang="en-US" dirty="0"/>
              <a:t> </a:t>
            </a:r>
            <a:r>
              <a:rPr lang="en-US" altLang="zh-CN" dirty="0"/>
              <a:t>in</a:t>
            </a:r>
            <a:r>
              <a:rPr lang="zh-CN" altLang="en-US" dirty="0"/>
              <a:t> </a:t>
            </a:r>
            <a:r>
              <a:rPr lang="en-US" altLang="zh-CN" dirty="0"/>
              <a:t>real</a:t>
            </a:r>
            <a:r>
              <a:rPr lang="zh-CN" altLang="en-US" dirty="0"/>
              <a:t> </a:t>
            </a:r>
            <a:r>
              <a:rPr lang="en-US" altLang="zh-CN" dirty="0"/>
              <a:t>applications</a:t>
            </a:r>
          </a:p>
          <a:p>
            <a:pPr lvl="1"/>
            <a:r>
              <a:rPr lang="en-US" altLang="zh-CN" dirty="0"/>
              <a:t>feature</a:t>
            </a:r>
            <a:r>
              <a:rPr lang="zh-CN" altLang="en-US" dirty="0"/>
              <a:t> </a:t>
            </a:r>
            <a:r>
              <a:rPr lang="en-US" altLang="zh-CN" dirty="0"/>
              <a:t>selection</a:t>
            </a:r>
          </a:p>
          <a:p>
            <a:pPr lvl="1"/>
            <a:r>
              <a:rPr lang="en-US" altLang="zh-CN" dirty="0"/>
              <a:t>feature</a:t>
            </a:r>
            <a:r>
              <a:rPr lang="zh-CN" altLang="en-US" dirty="0"/>
              <a:t> </a:t>
            </a:r>
            <a:r>
              <a:rPr lang="en-US" altLang="zh-CN" dirty="0"/>
              <a:t>cross</a:t>
            </a:r>
          </a:p>
          <a:p>
            <a:r>
              <a:rPr lang="en-US" altLang="zh-CN" dirty="0"/>
              <a:t>Spark</a:t>
            </a:r>
            <a:r>
              <a:rPr lang="zh-CN" altLang="en-US" dirty="0"/>
              <a:t> </a:t>
            </a:r>
            <a:r>
              <a:rPr lang="en-US" altLang="zh-CN" dirty="0"/>
              <a:t>on</a:t>
            </a:r>
            <a:r>
              <a:rPr lang="zh-CN" altLang="en-US" dirty="0"/>
              <a:t> </a:t>
            </a:r>
            <a:r>
              <a:rPr lang="en-US" altLang="zh-CN" dirty="0"/>
              <a:t>Angel</a:t>
            </a:r>
            <a:r>
              <a:rPr lang="zh-CN" altLang="en-US" dirty="0"/>
              <a:t> </a:t>
            </a:r>
            <a:r>
              <a:rPr lang="en-US" altLang="zh-CN" dirty="0"/>
              <a:t>enhances</a:t>
            </a:r>
            <a:r>
              <a:rPr lang="zh-CN" altLang="en-US" dirty="0"/>
              <a:t> </a:t>
            </a:r>
            <a:r>
              <a:rPr lang="en-US" altLang="zh-CN" dirty="0"/>
              <a:t>feature selection</a:t>
            </a:r>
            <a:r>
              <a:rPr lang="zh-CN" altLang="en-US" dirty="0"/>
              <a:t> </a:t>
            </a:r>
            <a:r>
              <a:rPr lang="en-US" altLang="zh-CN" dirty="0"/>
              <a:t>operators</a:t>
            </a:r>
            <a:r>
              <a:rPr lang="zh-CN" altLang="en-US" dirty="0"/>
              <a:t> </a:t>
            </a:r>
            <a:r>
              <a:rPr lang="en-US" altLang="zh-CN" dirty="0"/>
              <a:t>in</a:t>
            </a:r>
            <a:r>
              <a:rPr lang="zh-CN" altLang="en-US" dirty="0"/>
              <a:t> </a:t>
            </a:r>
            <a:r>
              <a:rPr lang="en-US" altLang="zh-CN" dirty="0"/>
              <a:t>Spark</a:t>
            </a:r>
          </a:p>
          <a:p>
            <a:pPr lvl="1"/>
            <a:r>
              <a:rPr lang="en-US" altLang="zh-CN" dirty="0"/>
              <a:t>Statistic-based:</a:t>
            </a:r>
            <a:r>
              <a:rPr lang="zh-CN" altLang="en-US" dirty="0"/>
              <a:t> </a:t>
            </a:r>
            <a:r>
              <a:rPr lang="en-US" altLang="zh-CN" dirty="0"/>
              <a:t>VarianceSelector,</a:t>
            </a:r>
            <a:r>
              <a:rPr lang="zh-CN" altLang="en-US" dirty="0"/>
              <a:t> </a:t>
            </a:r>
            <a:r>
              <a:rPr lang="en-US" altLang="zh-CN" dirty="0"/>
              <a:t>FtestSelector</a:t>
            </a:r>
          </a:p>
          <a:p>
            <a:pPr lvl="1"/>
            <a:r>
              <a:rPr lang="en-US" altLang="zh-CN" dirty="0"/>
              <a:t>Model-based:</a:t>
            </a:r>
            <a:r>
              <a:rPr lang="zh-CN" altLang="en-US" dirty="0"/>
              <a:t> </a:t>
            </a:r>
            <a:r>
              <a:rPr lang="en-US" altLang="zh-CN" dirty="0"/>
              <a:t>LassoSelector,</a:t>
            </a:r>
            <a:r>
              <a:rPr lang="zh-CN" altLang="en-US" dirty="0"/>
              <a:t> </a:t>
            </a:r>
            <a:r>
              <a:rPr lang="en-US" altLang="zh-CN" dirty="0"/>
              <a:t>RandomForestSelector</a:t>
            </a:r>
          </a:p>
          <a:p>
            <a:r>
              <a:rPr lang="en-US" altLang="zh-CN" dirty="0"/>
              <a:t>Automatic</a:t>
            </a:r>
            <a:r>
              <a:rPr lang="zh-CN" altLang="en-US" dirty="0"/>
              <a:t> </a:t>
            </a:r>
            <a:r>
              <a:rPr lang="en-US" altLang="zh-CN" dirty="0"/>
              <a:t>feature</a:t>
            </a:r>
            <a:r>
              <a:rPr lang="zh-CN" altLang="en-US" dirty="0"/>
              <a:t> </a:t>
            </a:r>
            <a:r>
              <a:rPr lang="en-US" altLang="zh-CN" dirty="0"/>
              <a:t>synthesis</a:t>
            </a:r>
          </a:p>
          <a:p>
            <a:pPr lvl="1"/>
            <a:r>
              <a:rPr lang="en-US" altLang="zh-CN" dirty="0"/>
              <a:t>Cross</a:t>
            </a:r>
            <a:r>
              <a:rPr lang="zh-CN" altLang="en-US" dirty="0"/>
              <a:t> </a:t>
            </a:r>
            <a:r>
              <a:rPr lang="en-US" altLang="zh-CN" dirty="0"/>
              <a:t>feature</a:t>
            </a:r>
            <a:r>
              <a:rPr lang="zh-CN" altLang="en-US" dirty="0"/>
              <a:t> </a:t>
            </a:r>
            <a:r>
              <a:rPr lang="en-US" altLang="zh-CN" dirty="0"/>
              <a:t>(cartesian</a:t>
            </a:r>
            <a:r>
              <a:rPr lang="zh-CN" altLang="en-US" dirty="0"/>
              <a:t> </a:t>
            </a:r>
            <a:r>
              <a:rPr lang="en-US" altLang="zh-CN" dirty="0"/>
              <a:t>product)</a:t>
            </a:r>
            <a:r>
              <a:rPr lang="zh-CN" altLang="en-US" dirty="0"/>
              <a:t> </a:t>
            </a:r>
            <a:r>
              <a:rPr lang="en-US" altLang="zh-CN" dirty="0"/>
              <a:t>of</a:t>
            </a:r>
            <a:r>
              <a:rPr lang="zh-CN" altLang="en-US" dirty="0"/>
              <a:t> </a:t>
            </a:r>
            <a:r>
              <a:rPr lang="en-US" altLang="zh-CN" dirty="0"/>
              <a:t>arbitrary</a:t>
            </a:r>
            <a:r>
              <a:rPr lang="zh-CN" altLang="en-US" dirty="0"/>
              <a:t> </a:t>
            </a:r>
            <a:r>
              <a:rPr lang="en-US" altLang="zh-CN" dirty="0"/>
              <a:t>features</a:t>
            </a:r>
          </a:p>
          <a:p>
            <a:pPr lvl="1"/>
            <a:r>
              <a:rPr lang="en-US" altLang="zh-CN" dirty="0"/>
              <a:t>Iterate</a:t>
            </a:r>
            <a:r>
              <a:rPr lang="zh-CN" altLang="en-US" dirty="0"/>
              <a:t> </a:t>
            </a:r>
            <a:r>
              <a:rPr lang="en-US" altLang="zh-CN" dirty="0"/>
              <a:t>this</a:t>
            </a:r>
            <a:r>
              <a:rPr lang="zh-CN" altLang="en-US" dirty="0"/>
              <a:t> </a:t>
            </a:r>
            <a:r>
              <a:rPr lang="en-US" altLang="zh-CN" dirty="0"/>
              <a:t>process</a:t>
            </a:r>
            <a:r>
              <a:rPr lang="zh-CN" altLang="en-US" dirty="0"/>
              <a:t> </a:t>
            </a:r>
            <a:r>
              <a:rPr lang="en-US" altLang="zh-CN" dirty="0"/>
              <a:t>to</a:t>
            </a:r>
            <a:r>
              <a:rPr lang="zh-CN" altLang="en-US" dirty="0"/>
              <a:t> </a:t>
            </a:r>
            <a:r>
              <a:rPr lang="en-US" altLang="zh-CN" dirty="0"/>
              <a:t>get</a:t>
            </a:r>
            <a:r>
              <a:rPr lang="zh-CN" altLang="en-US" dirty="0"/>
              <a:t> </a:t>
            </a:r>
            <a:r>
              <a:rPr lang="en-US" altLang="zh-CN" dirty="0"/>
              <a:t>high-order</a:t>
            </a:r>
            <a:r>
              <a:rPr lang="zh-CN" altLang="en-US" dirty="0"/>
              <a:t> </a:t>
            </a:r>
            <a:r>
              <a:rPr lang="en-US" altLang="zh-CN" dirty="0"/>
              <a:t>cross</a:t>
            </a:r>
            <a:r>
              <a:rPr lang="zh-CN" altLang="en-US" dirty="0"/>
              <a:t> </a:t>
            </a:r>
            <a:r>
              <a:rPr lang="en-US" altLang="zh-CN" dirty="0"/>
              <a:t>features</a:t>
            </a:r>
          </a:p>
          <a:p>
            <a:r>
              <a:rPr lang="en-US" altLang="zh-CN" dirty="0"/>
              <a:t>Challenge</a:t>
            </a:r>
          </a:p>
          <a:p>
            <a:pPr lvl="1"/>
            <a:r>
              <a:rPr lang="en-US" altLang="zh-CN" dirty="0"/>
              <a:t>Dimension</a:t>
            </a:r>
            <a:r>
              <a:rPr lang="zh-CN" altLang="en-US" dirty="0"/>
              <a:t> </a:t>
            </a:r>
            <a:r>
              <a:rPr lang="en-US" altLang="zh-CN" dirty="0"/>
              <a:t>curse:</a:t>
            </a:r>
            <a:r>
              <a:rPr lang="zh-CN" altLang="en-US" dirty="0"/>
              <a:t> </a:t>
            </a:r>
            <a:r>
              <a:rPr lang="en-US" altLang="zh-CN" dirty="0"/>
              <a:t>dimension</a:t>
            </a:r>
            <a:r>
              <a:rPr lang="zh-CN" altLang="en-US" dirty="0"/>
              <a:t> </a:t>
            </a:r>
            <a:r>
              <a:rPr lang="en-US" altLang="zh-CN" dirty="0"/>
              <a:t>easily</a:t>
            </a:r>
            <a:r>
              <a:rPr lang="zh-CN" altLang="en-US" dirty="0"/>
              <a:t> </a:t>
            </a:r>
            <a:r>
              <a:rPr lang="en-US" altLang="zh-CN" dirty="0"/>
              <a:t>exceeds</a:t>
            </a:r>
            <a:r>
              <a:rPr lang="zh-CN" altLang="en-US" dirty="0"/>
              <a:t> </a:t>
            </a:r>
            <a:r>
              <a:rPr lang="en-US" altLang="zh-CN" dirty="0"/>
              <a:t>the</a:t>
            </a:r>
            <a:r>
              <a:rPr lang="zh-CN" altLang="en-US" dirty="0"/>
              <a:t> </a:t>
            </a:r>
            <a:r>
              <a:rPr lang="en-US" altLang="zh-CN" dirty="0"/>
              <a:t>range</a:t>
            </a:r>
            <a:r>
              <a:rPr lang="zh-CN" altLang="en-US" dirty="0"/>
              <a:t> </a:t>
            </a:r>
            <a:r>
              <a:rPr lang="en-US" altLang="zh-CN" dirty="0"/>
              <a:t>of</a:t>
            </a:r>
            <a:r>
              <a:rPr lang="zh-CN" altLang="en-US" dirty="0"/>
              <a:t> </a:t>
            </a:r>
            <a:r>
              <a:rPr lang="en-US" altLang="zh-CN" dirty="0"/>
              <a:t>Int;</a:t>
            </a:r>
            <a:r>
              <a:rPr lang="zh-CN" altLang="en-US" dirty="0"/>
              <a:t> </a:t>
            </a:r>
            <a:r>
              <a:rPr lang="en-US" altLang="zh-CN" dirty="0"/>
              <a:t>Spark</a:t>
            </a:r>
            <a:r>
              <a:rPr lang="zh-CN" altLang="en-US" dirty="0"/>
              <a:t> </a:t>
            </a:r>
            <a:r>
              <a:rPr lang="en-US" altLang="zh-CN" dirty="0"/>
              <a:t>Vector</a:t>
            </a:r>
            <a:r>
              <a:rPr lang="zh-CN" altLang="en-US" dirty="0"/>
              <a:t> </a:t>
            </a:r>
            <a:r>
              <a:rPr lang="en-US" altLang="zh-CN" dirty="0"/>
              <a:t>only</a:t>
            </a:r>
            <a:r>
              <a:rPr lang="zh-CN" altLang="en-US" dirty="0"/>
              <a:t> </a:t>
            </a:r>
            <a:r>
              <a:rPr lang="en-US" altLang="zh-CN" dirty="0"/>
              <a:t>supports</a:t>
            </a:r>
            <a:r>
              <a:rPr lang="zh-CN" altLang="en-US" dirty="0"/>
              <a:t> </a:t>
            </a:r>
            <a:r>
              <a:rPr lang="en-US" altLang="zh-CN" dirty="0"/>
              <a:t>Int</a:t>
            </a:r>
            <a:r>
              <a:rPr lang="zh-CN" altLang="en-US" dirty="0"/>
              <a:t> </a:t>
            </a:r>
            <a:r>
              <a:rPr lang="en-US" altLang="zh-CN" dirty="0"/>
              <a:t>index</a:t>
            </a:r>
          </a:p>
          <a:p>
            <a:pPr lvl="1"/>
            <a:r>
              <a:rPr lang="en-US" altLang="zh-CN" dirty="0"/>
              <a:t>S1:</a:t>
            </a:r>
            <a:r>
              <a:rPr lang="zh-CN" altLang="en-US" dirty="0"/>
              <a:t> </a:t>
            </a:r>
            <a:r>
              <a:rPr lang="en-US" altLang="zh-CN" dirty="0"/>
              <a:t>implement</a:t>
            </a:r>
            <a:r>
              <a:rPr lang="zh-CN" altLang="en-US" dirty="0"/>
              <a:t> </a:t>
            </a:r>
            <a:r>
              <a:rPr lang="en-US" altLang="zh-CN" dirty="0"/>
              <a:t>long</a:t>
            </a:r>
            <a:r>
              <a:rPr lang="zh-CN" altLang="en-US" dirty="0"/>
              <a:t> </a:t>
            </a:r>
            <a:r>
              <a:rPr lang="en-US" altLang="zh-CN" dirty="0"/>
              <a:t>vector</a:t>
            </a:r>
            <a:r>
              <a:rPr lang="zh-CN" altLang="en-US" dirty="0"/>
              <a:t> </a:t>
            </a:r>
            <a:r>
              <a:rPr lang="en-US" altLang="zh-CN" dirty="0"/>
              <a:t>in</a:t>
            </a:r>
            <a:r>
              <a:rPr lang="zh-CN" altLang="en-US" dirty="0"/>
              <a:t> </a:t>
            </a:r>
            <a:r>
              <a:rPr lang="en-US" altLang="zh-CN" dirty="0"/>
              <a:t>Spark</a:t>
            </a:r>
          </a:p>
          <a:p>
            <a:pPr lvl="1"/>
            <a:r>
              <a:rPr lang="en-US" altLang="zh-CN" dirty="0"/>
              <a:t>S2:</a:t>
            </a:r>
            <a:r>
              <a:rPr lang="zh-CN" altLang="en-US" dirty="0"/>
              <a:t> </a:t>
            </a:r>
            <a:r>
              <a:rPr lang="en-US" altLang="zh-CN" dirty="0"/>
              <a:t>use</a:t>
            </a:r>
            <a:r>
              <a:rPr lang="zh-CN" altLang="en-US" dirty="0"/>
              <a:t> </a:t>
            </a:r>
            <a:r>
              <a:rPr lang="en-US" altLang="zh-CN" dirty="0"/>
              <a:t>feature</a:t>
            </a:r>
            <a:r>
              <a:rPr lang="zh-CN" altLang="en-US" dirty="0"/>
              <a:t> </a:t>
            </a:r>
            <a:r>
              <a:rPr lang="en-US" altLang="zh-CN" dirty="0"/>
              <a:t>selection</a:t>
            </a:r>
            <a:r>
              <a:rPr lang="zh-CN" altLang="en-US" dirty="0"/>
              <a:t> </a:t>
            </a:r>
            <a:r>
              <a:rPr lang="en-US" altLang="zh-CN" dirty="0"/>
              <a:t>to</a:t>
            </a:r>
            <a:r>
              <a:rPr lang="zh-CN" altLang="en-US" dirty="0"/>
              <a:t> </a:t>
            </a:r>
            <a:r>
              <a:rPr lang="en-US" altLang="zh-CN" dirty="0"/>
              <a:t>drop</a:t>
            </a:r>
            <a:r>
              <a:rPr lang="zh-CN" altLang="en-US" dirty="0"/>
              <a:t> </a:t>
            </a:r>
            <a:r>
              <a:rPr lang="en-US" altLang="zh-CN" dirty="0"/>
              <a:t>less</a:t>
            </a:r>
            <a:r>
              <a:rPr lang="zh-CN" altLang="en-US" dirty="0"/>
              <a:t> </a:t>
            </a:r>
            <a:r>
              <a:rPr lang="en-US" altLang="zh-CN" dirty="0"/>
              <a:t>important</a:t>
            </a:r>
            <a:r>
              <a:rPr lang="zh-CN" altLang="en-US" dirty="0"/>
              <a:t> </a:t>
            </a:r>
            <a:r>
              <a:rPr lang="en-US" altLang="zh-CN" dirty="0"/>
              <a:t>features</a:t>
            </a:r>
          </a:p>
        </p:txBody>
      </p:sp>
    </p:spTree>
    <p:extLst>
      <p:ext uri="{BB962C8B-B14F-4D97-AF65-F5344CB8AC3E}">
        <p14:creationId xmlns:p14="http://schemas.microsoft.com/office/powerpoint/2010/main" val="204342113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20351</TotalTime>
  <Words>4572</Words>
  <Application>Microsoft Office PowerPoint</Application>
  <PresentationFormat>宽屏</PresentationFormat>
  <Paragraphs>731</Paragraphs>
  <Slides>25</Slides>
  <Notes>25</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25</vt:i4>
      </vt:variant>
    </vt:vector>
  </HeadingPairs>
  <TitlesOfParts>
    <vt:vector size="36" baseType="lpstr">
      <vt:lpstr>Gill Sans</vt:lpstr>
      <vt:lpstr>等线</vt:lpstr>
      <vt:lpstr>等线 Light</vt:lpstr>
      <vt:lpstr>宋体</vt:lpstr>
      <vt:lpstr>微软雅黑</vt:lpstr>
      <vt:lpstr>Arial</vt:lpstr>
      <vt:lpstr>Cambria Math</vt:lpstr>
      <vt:lpstr>Helvetica</vt:lpstr>
      <vt:lpstr>Wingdings</vt:lpstr>
      <vt:lpstr>Office 主题​​</vt:lpstr>
      <vt:lpstr>Image</vt:lpstr>
      <vt:lpstr>Angel 3.0 </vt:lpstr>
      <vt:lpstr>Agenda</vt:lpstr>
      <vt:lpstr>What is Angel ?</vt:lpstr>
      <vt:lpstr>Angel Architecture</vt:lpstr>
      <vt:lpstr>Angel inside Tencent</vt:lpstr>
      <vt:lpstr>Angel outside Tencent</vt:lpstr>
      <vt:lpstr>Open source &amp; Papers</vt:lpstr>
      <vt:lpstr>Angel 3.0 features</vt:lpstr>
      <vt:lpstr>Auto Feature Engineering (1/2)</vt:lpstr>
      <vt:lpstr>Auto Feature Engineering (2/2)</vt:lpstr>
      <vt:lpstr>Spark On Angel (SONA, 1/3)</vt:lpstr>
      <vt:lpstr>Spark On Angel (1/3)</vt:lpstr>
      <vt:lpstr>Spark On Angel (SONA, 2/3)</vt:lpstr>
      <vt:lpstr>Spark On Angel (SONA, 3/3)</vt:lpstr>
      <vt:lpstr>PyTorch On Angel (PyTONA, 1/2)</vt:lpstr>
      <vt:lpstr>PyTorch On Angel (PyTONA, 2/2)</vt:lpstr>
      <vt:lpstr>PowerPoint 演示文稿</vt:lpstr>
      <vt:lpstr>Hyper Parameter Tuning(1/2)</vt:lpstr>
      <vt:lpstr>Hyper Parameter Tuning(2/2)</vt:lpstr>
      <vt:lpstr>Angel Serving</vt:lpstr>
      <vt:lpstr>Angel-Serving vs TF-Serving</vt:lpstr>
      <vt:lpstr>PowerPoint 演示文稿</vt:lpstr>
      <vt:lpstr>Short Video Recommendation in Tencent</vt:lpstr>
      <vt:lpstr>Financial Anti-Fraud in Tencent</vt:lpstr>
      <vt:lpstr>PowerPoint 演示文稿</vt:lpstr>
    </vt:vector>
  </TitlesOfParts>
  <Company>TENCENT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Angel 3.0 A Full Stack Machine Learning Engine On Big Data Ecosystem</dc:title>
  <dc:creator>fitzwang(王才华)</dc:creator>
  <cp:lastModifiedBy>fitzwang(王才华)</cp:lastModifiedBy>
  <cp:revision>349</cp:revision>
  <dcterms:created xsi:type="dcterms:W3CDTF">2019-04-12T02:25:06Z</dcterms:created>
  <dcterms:modified xsi:type="dcterms:W3CDTF">2019-08-19T18:07:42Z</dcterms:modified>
</cp:coreProperties>
</file>